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8"/>
  </p:notesMasterIdLst>
  <p:sldIdLst>
    <p:sldId id="256" r:id="rId2"/>
    <p:sldId id="259" r:id="rId3"/>
    <p:sldId id="280" r:id="rId4"/>
    <p:sldId id="260" r:id="rId5"/>
    <p:sldId id="281" r:id="rId6"/>
    <p:sldId id="262" r:id="rId7"/>
  </p:sldIdLst>
  <p:sldSz cx="9144000" cy="5143500" type="screen16x9"/>
  <p:notesSz cx="6858000" cy="9144000"/>
  <p:embeddedFontLst>
    <p:embeddedFont>
      <p:font typeface="Bebas Neue" panose="020B0606020202050201" pitchFamily="34" charset="0"/>
      <p:regular r:id="rId9"/>
    </p:embeddedFont>
    <p:embeddedFont>
      <p:font typeface="Montserrat" panose="00000500000000000000" pitchFamily="2" charset="0"/>
      <p:regular r:id="rId10"/>
      <p:bold r:id="rId11"/>
      <p:italic r:id="rId12"/>
      <p:boldItalic r:id="rId13"/>
    </p:embeddedFont>
    <p:embeddedFont>
      <p:font typeface="Montserrat Black" panose="00000A00000000000000" pitchFamily="2" charset="0"/>
      <p:bold r:id="rId14"/>
      <p:boldItalic r:id="rId15"/>
    </p:embeddedFont>
    <p:embeddedFont>
      <p:font typeface="Nunito Light" pitchFamily="2" charset="0"/>
      <p:regular r:id="rId16"/>
      <p: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B292C33-BAFC-4508-9191-68B6402C9F27}">
  <a:tblStyle styleId="{8B292C33-BAFC-4508-9191-68B6402C9F2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0" d="100"/>
          <a:sy n="130" d="100"/>
        </p:scale>
        <p:origin x="1356"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
        <p:cNvGrpSpPr/>
        <p:nvPr/>
      </p:nvGrpSpPr>
      <p:grpSpPr>
        <a:xfrm>
          <a:off x="0" y="0"/>
          <a:ext cx="0" cy="0"/>
          <a:chOff x="0" y="0"/>
          <a:chExt cx="0" cy="0"/>
        </a:xfrm>
      </p:grpSpPr>
      <p:sp>
        <p:nvSpPr>
          <p:cNvPr id="1299" name="Google Shape;1299;g1734a882cf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 name="Google Shape;1300;g1734a882cf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4"/>
        <p:cNvGrpSpPr/>
        <p:nvPr/>
      </p:nvGrpSpPr>
      <p:grpSpPr>
        <a:xfrm>
          <a:off x="0" y="0"/>
          <a:ext cx="0" cy="0"/>
          <a:chOff x="0" y="0"/>
          <a:chExt cx="0" cy="0"/>
        </a:xfrm>
      </p:grpSpPr>
      <p:sp>
        <p:nvSpPr>
          <p:cNvPr id="2045" name="Google Shape;2045;g1734a882cf6_0_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6" name="Google Shape;2046;g1734a882cf6_0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0707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1734a882cf6_0_1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4" name="Google Shape;1404;g1734a882cf6_0_1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5" name="Google Shape;245;p7"/>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4"/>
        <p:cNvGrpSpPr/>
        <p:nvPr/>
      </p:nvGrpSpPr>
      <p:grpSpPr>
        <a:xfrm>
          <a:off x="0" y="0"/>
          <a:ext cx="0" cy="0"/>
          <a:chOff x="0" y="0"/>
          <a:chExt cx="0" cy="0"/>
        </a:xfrm>
      </p:grpSpPr>
      <p:sp>
        <p:nvSpPr>
          <p:cNvPr id="335" name="Google Shape;335;p8"/>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7" name="Google Shape;377;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1" name="Google Shape;421;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4"/>
        <p:cNvGrpSpPr/>
        <p:nvPr/>
      </p:nvGrpSpPr>
      <p:grpSpPr>
        <a:xfrm>
          <a:off x="0" y="0"/>
          <a:ext cx="0" cy="0"/>
          <a:chOff x="0" y="0"/>
          <a:chExt cx="0" cy="0"/>
        </a:xfrm>
      </p:grpSpPr>
      <p:sp>
        <p:nvSpPr>
          <p:cNvPr id="425" name="Google Shape;4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426" name="Google Shape;4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09"/>
        <p:cNvGrpSpPr/>
        <p:nvPr/>
      </p:nvGrpSpPr>
      <p:grpSpPr>
        <a:xfrm>
          <a:off x="0" y="0"/>
          <a:ext cx="0" cy="0"/>
          <a:chOff x="0" y="0"/>
          <a:chExt cx="0" cy="0"/>
        </a:xfrm>
      </p:grpSpPr>
      <p:sp>
        <p:nvSpPr>
          <p:cNvPr id="810" name="Google Shape;810;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1" name="Google Shape;811;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2" name="Google Shape;812;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3" name="Google Shape;813;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4" name="Google Shape;814;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5" name="Google Shape;815;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6" name="Google Shape;816;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17" name="Google Shape;817;p22"/>
          <p:cNvGrpSpPr/>
          <p:nvPr/>
        </p:nvGrpSpPr>
        <p:grpSpPr>
          <a:xfrm>
            <a:off x="7221517" y="-507956"/>
            <a:ext cx="2532725" cy="1881750"/>
            <a:chOff x="7221517" y="-507956"/>
            <a:chExt cx="2532725" cy="1881750"/>
          </a:xfrm>
        </p:grpSpPr>
        <p:sp>
          <p:nvSpPr>
            <p:cNvPr id="818" name="Google Shape;818;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22"/>
          <p:cNvGrpSpPr/>
          <p:nvPr/>
        </p:nvGrpSpPr>
        <p:grpSpPr>
          <a:xfrm flipH="1">
            <a:off x="-836633" y="-507956"/>
            <a:ext cx="2532725" cy="1881750"/>
            <a:chOff x="7221517" y="-507956"/>
            <a:chExt cx="2532725" cy="1881750"/>
          </a:xfrm>
        </p:grpSpPr>
        <p:sp>
          <p:nvSpPr>
            <p:cNvPr id="829" name="Google Shape;82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921"/>
        <p:cNvGrpSpPr/>
        <p:nvPr/>
      </p:nvGrpSpPr>
      <p:grpSpPr>
        <a:xfrm>
          <a:off x="0" y="0"/>
          <a:ext cx="0" cy="0"/>
          <a:chOff x="0" y="0"/>
          <a:chExt cx="0" cy="0"/>
        </a:xfrm>
      </p:grpSpPr>
      <p:sp>
        <p:nvSpPr>
          <p:cNvPr id="922" name="Google Shape;922;p2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a:endParaRPr/>
          </a:p>
        </p:txBody>
      </p:sp>
      <p:grpSp>
        <p:nvGrpSpPr>
          <p:cNvPr id="923" name="Google Shape;923;p26"/>
          <p:cNvGrpSpPr/>
          <p:nvPr/>
        </p:nvGrpSpPr>
        <p:grpSpPr>
          <a:xfrm rot="10800000">
            <a:off x="7221517" y="-1342256"/>
            <a:ext cx="2532725" cy="1881750"/>
            <a:chOff x="7221517" y="-507956"/>
            <a:chExt cx="2532725" cy="1881750"/>
          </a:xfrm>
        </p:grpSpPr>
        <p:sp>
          <p:nvSpPr>
            <p:cNvPr id="924" name="Google Shape;924;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26"/>
          <p:cNvGrpSpPr/>
          <p:nvPr/>
        </p:nvGrpSpPr>
        <p:grpSpPr>
          <a:xfrm rot="10800000" flipH="1">
            <a:off x="-465158" y="-1342256"/>
            <a:ext cx="2532725" cy="1881750"/>
            <a:chOff x="7221517" y="-507956"/>
            <a:chExt cx="2532725" cy="1881750"/>
          </a:xfrm>
        </p:grpSpPr>
        <p:sp>
          <p:nvSpPr>
            <p:cNvPr id="935" name="Google Shape;935;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1"/>
        <p:cNvGrpSpPr/>
        <p:nvPr/>
      </p:nvGrpSpPr>
      <p:grpSpPr>
        <a:xfrm>
          <a:off x="0" y="0"/>
          <a:ext cx="0" cy="0"/>
          <a:chOff x="0" y="0"/>
          <a:chExt cx="0" cy="0"/>
        </a:xfrm>
      </p:grpSpPr>
      <p:pic>
        <p:nvPicPr>
          <p:cNvPr id="1092" name="Google Shape;1092;p30"/>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grpSp>
        <p:nvGrpSpPr>
          <p:cNvPr id="1093" name="Google Shape;1093;p30"/>
          <p:cNvGrpSpPr/>
          <p:nvPr/>
        </p:nvGrpSpPr>
        <p:grpSpPr>
          <a:xfrm flipH="1">
            <a:off x="-884258" y="-507956"/>
            <a:ext cx="2532725" cy="1881750"/>
            <a:chOff x="7221517" y="-507956"/>
            <a:chExt cx="2532725" cy="1881750"/>
          </a:xfrm>
        </p:grpSpPr>
        <p:sp>
          <p:nvSpPr>
            <p:cNvPr id="1094" name="Google Shape;1094;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30"/>
          <p:cNvGrpSpPr/>
          <p:nvPr/>
        </p:nvGrpSpPr>
        <p:grpSpPr>
          <a:xfrm flipH="1">
            <a:off x="7421542" y="4092619"/>
            <a:ext cx="2532725" cy="1881750"/>
            <a:chOff x="7221517" y="-507956"/>
            <a:chExt cx="2532725" cy="1881750"/>
          </a:xfrm>
        </p:grpSpPr>
        <p:sp>
          <p:nvSpPr>
            <p:cNvPr id="1105" name="Google Shape;1105;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30"/>
          <p:cNvGrpSpPr/>
          <p:nvPr/>
        </p:nvGrpSpPr>
        <p:grpSpPr>
          <a:xfrm>
            <a:off x="1531525" y="4798375"/>
            <a:ext cx="76825" cy="76800"/>
            <a:chOff x="3104875" y="1099400"/>
            <a:chExt cx="76825" cy="76800"/>
          </a:xfrm>
        </p:grpSpPr>
        <p:sp>
          <p:nvSpPr>
            <p:cNvPr id="1116" name="Google Shape;1116;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30"/>
          <p:cNvGrpSpPr/>
          <p:nvPr/>
        </p:nvGrpSpPr>
        <p:grpSpPr>
          <a:xfrm>
            <a:off x="8745875" y="2533350"/>
            <a:ext cx="76825" cy="76800"/>
            <a:chOff x="3104875" y="1099400"/>
            <a:chExt cx="76825" cy="76800"/>
          </a:xfrm>
        </p:grpSpPr>
        <p:sp>
          <p:nvSpPr>
            <p:cNvPr id="1119" name="Google Shape;1119;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30"/>
          <p:cNvGrpSpPr/>
          <p:nvPr/>
        </p:nvGrpSpPr>
        <p:grpSpPr>
          <a:xfrm>
            <a:off x="3576600" y="215950"/>
            <a:ext cx="76825" cy="76800"/>
            <a:chOff x="3104875" y="1099400"/>
            <a:chExt cx="76825" cy="76800"/>
          </a:xfrm>
        </p:grpSpPr>
        <p:sp>
          <p:nvSpPr>
            <p:cNvPr id="1122" name="Google Shape;1122;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4" name="Google Shape;1124;p30"/>
          <p:cNvPicPr preferRelativeResize="0"/>
          <p:nvPr/>
        </p:nvPicPr>
        <p:blipFill rotWithShape="1">
          <a:blip r:embed="rId3">
            <a:alphaModFix/>
          </a:blip>
          <a:srcRect l="15236" r="10474"/>
          <a:stretch/>
        </p:blipFill>
        <p:spPr>
          <a:xfrm>
            <a:off x="7421549" y="539509"/>
            <a:ext cx="1552574" cy="139085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25"/>
        <p:cNvGrpSpPr/>
        <p:nvPr/>
      </p:nvGrpSpPr>
      <p:grpSpPr>
        <a:xfrm>
          <a:off x="0" y="0"/>
          <a:ext cx="0" cy="0"/>
          <a:chOff x="0" y="0"/>
          <a:chExt cx="0" cy="0"/>
        </a:xfrm>
      </p:grpSpPr>
      <p:grpSp>
        <p:nvGrpSpPr>
          <p:cNvPr id="1126" name="Google Shape;1126;p31"/>
          <p:cNvGrpSpPr/>
          <p:nvPr/>
        </p:nvGrpSpPr>
        <p:grpSpPr>
          <a:xfrm>
            <a:off x="4780389" y="2513201"/>
            <a:ext cx="5036265" cy="4113315"/>
            <a:chOff x="4780389" y="2513201"/>
            <a:chExt cx="5036265" cy="4113315"/>
          </a:xfrm>
        </p:grpSpPr>
        <p:grpSp>
          <p:nvGrpSpPr>
            <p:cNvPr id="1127" name="Google Shape;1127;p31"/>
            <p:cNvGrpSpPr/>
            <p:nvPr/>
          </p:nvGrpSpPr>
          <p:grpSpPr>
            <a:xfrm>
              <a:off x="4780389" y="2513201"/>
              <a:ext cx="5036265" cy="4113315"/>
              <a:chOff x="4673664" y="2214101"/>
              <a:chExt cx="5036265" cy="4113315"/>
            </a:xfrm>
          </p:grpSpPr>
          <p:sp>
            <p:nvSpPr>
              <p:cNvPr id="1128" name="Google Shape;1128;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 name="Google Shape;1129;p31"/>
              <p:cNvGrpSpPr/>
              <p:nvPr/>
            </p:nvGrpSpPr>
            <p:grpSpPr>
              <a:xfrm>
                <a:off x="4673664" y="2214101"/>
                <a:ext cx="5036265" cy="4113315"/>
                <a:chOff x="4673664" y="2214101"/>
                <a:chExt cx="5036265" cy="4113315"/>
              </a:xfrm>
            </p:grpSpPr>
            <p:grpSp>
              <p:nvGrpSpPr>
                <p:cNvPr id="1130" name="Google Shape;1130;p31"/>
                <p:cNvGrpSpPr/>
                <p:nvPr/>
              </p:nvGrpSpPr>
              <p:grpSpPr>
                <a:xfrm>
                  <a:off x="4673664" y="2214101"/>
                  <a:ext cx="5036265" cy="4113315"/>
                  <a:chOff x="3825164" y="427026"/>
                  <a:chExt cx="5036265" cy="4113315"/>
                </a:xfrm>
              </p:grpSpPr>
              <p:sp>
                <p:nvSpPr>
                  <p:cNvPr id="1131" name="Google Shape;1131;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 name="Google Shape;1159;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7" name="Google Shape;1167;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31"/>
          <p:cNvGrpSpPr/>
          <p:nvPr/>
        </p:nvGrpSpPr>
        <p:grpSpPr>
          <a:xfrm>
            <a:off x="-3382536" y="-1517162"/>
            <a:ext cx="5036265" cy="4113315"/>
            <a:chOff x="4780389" y="2513201"/>
            <a:chExt cx="5036265" cy="4113315"/>
          </a:xfrm>
        </p:grpSpPr>
        <p:grpSp>
          <p:nvGrpSpPr>
            <p:cNvPr id="1171" name="Google Shape;1171;p31"/>
            <p:cNvGrpSpPr/>
            <p:nvPr/>
          </p:nvGrpSpPr>
          <p:grpSpPr>
            <a:xfrm>
              <a:off x="4780389" y="2513201"/>
              <a:ext cx="5036265" cy="4113315"/>
              <a:chOff x="4673664" y="2214101"/>
              <a:chExt cx="5036265" cy="4113315"/>
            </a:xfrm>
          </p:grpSpPr>
          <p:sp>
            <p:nvSpPr>
              <p:cNvPr id="1172" name="Google Shape;1172;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 name="Google Shape;1173;p31"/>
              <p:cNvGrpSpPr/>
              <p:nvPr/>
            </p:nvGrpSpPr>
            <p:grpSpPr>
              <a:xfrm>
                <a:off x="4673664" y="2214101"/>
                <a:ext cx="5036265" cy="4113315"/>
                <a:chOff x="4673664" y="2214101"/>
                <a:chExt cx="5036265" cy="4113315"/>
              </a:xfrm>
            </p:grpSpPr>
            <p:grpSp>
              <p:nvGrpSpPr>
                <p:cNvPr id="1174" name="Google Shape;1174;p31"/>
                <p:cNvGrpSpPr/>
                <p:nvPr/>
              </p:nvGrpSpPr>
              <p:grpSpPr>
                <a:xfrm>
                  <a:off x="4673664" y="2214101"/>
                  <a:ext cx="5036265" cy="4113315"/>
                  <a:chOff x="3825164" y="427026"/>
                  <a:chExt cx="5036265" cy="4113315"/>
                </a:xfrm>
              </p:grpSpPr>
              <p:sp>
                <p:nvSpPr>
                  <p:cNvPr id="1175" name="Google Shape;1175;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 name="Google Shape;1203;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1" name="Google Shape;1211;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31"/>
          <p:cNvGrpSpPr/>
          <p:nvPr/>
        </p:nvGrpSpPr>
        <p:grpSpPr>
          <a:xfrm>
            <a:off x="274225" y="2188525"/>
            <a:ext cx="76825" cy="76800"/>
            <a:chOff x="3104875" y="1099400"/>
            <a:chExt cx="76825" cy="76800"/>
          </a:xfrm>
        </p:grpSpPr>
        <p:sp>
          <p:nvSpPr>
            <p:cNvPr id="1215" name="Google Shape;1215;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31"/>
          <p:cNvGrpSpPr/>
          <p:nvPr/>
        </p:nvGrpSpPr>
        <p:grpSpPr>
          <a:xfrm>
            <a:off x="3783350" y="4781250"/>
            <a:ext cx="76825" cy="76800"/>
            <a:chOff x="3104875" y="1099400"/>
            <a:chExt cx="76825" cy="76800"/>
          </a:xfrm>
        </p:grpSpPr>
        <p:sp>
          <p:nvSpPr>
            <p:cNvPr id="1218" name="Google Shape;1218;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31"/>
          <p:cNvGrpSpPr/>
          <p:nvPr/>
        </p:nvGrpSpPr>
        <p:grpSpPr>
          <a:xfrm>
            <a:off x="7034175" y="263575"/>
            <a:ext cx="76825" cy="76800"/>
            <a:chOff x="3104875" y="1099400"/>
            <a:chExt cx="76825" cy="76800"/>
          </a:xfrm>
        </p:grpSpPr>
        <p:sp>
          <p:nvSpPr>
            <p:cNvPr id="1221" name="Google Shape;1221;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3" name="Google Shape;1223;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4" name="Google Shape;1224;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5" name="Google Shape;1225;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6" name="Google Shape;1226;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7" name="Google Shape;1227;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5" r:id="rId4"/>
    <p:sldLayoutId id="2147483658" r:id="rId5"/>
    <p:sldLayoutId id="2147483668" r:id="rId6"/>
    <p:sldLayoutId id="2147483672" r:id="rId7"/>
    <p:sldLayoutId id="2147483676" r:id="rId8"/>
    <p:sldLayoutId id="214748367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pic>
        <p:nvPicPr>
          <p:cNvPr id="1238" name="Google Shape;1238;p35"/>
          <p:cNvPicPr preferRelativeResize="0"/>
          <p:nvPr/>
        </p:nvPicPr>
        <p:blipFill rotWithShape="1">
          <a:blip r:embed="rId3">
            <a:alphaModFix/>
          </a:blip>
          <a:srcRect l="25537" t="7152" r="23467" b="5838"/>
          <a:stretch/>
        </p:blipFill>
        <p:spPr>
          <a:xfrm>
            <a:off x="5198299" y="70850"/>
            <a:ext cx="1920000" cy="1842726"/>
          </a:xfrm>
          <a:prstGeom prst="rect">
            <a:avLst/>
          </a:prstGeom>
          <a:noFill/>
          <a:ln>
            <a:noFill/>
          </a:ln>
        </p:spPr>
      </p:pic>
      <p:pic>
        <p:nvPicPr>
          <p:cNvPr id="1239" name="Google Shape;1239;p35"/>
          <p:cNvPicPr preferRelativeResize="0"/>
          <p:nvPr/>
        </p:nvPicPr>
        <p:blipFill rotWithShape="1">
          <a:blip r:embed="rId4">
            <a:alphaModFix/>
          </a:blip>
          <a:srcRect l="22009" r="18455"/>
          <a:stretch/>
        </p:blipFill>
        <p:spPr>
          <a:xfrm rot="-1020085">
            <a:off x="7029503" y="3396240"/>
            <a:ext cx="1187445" cy="1121928"/>
          </a:xfrm>
          <a:prstGeom prst="rect">
            <a:avLst/>
          </a:prstGeom>
          <a:noFill/>
          <a:ln>
            <a:noFill/>
          </a:ln>
        </p:spPr>
      </p:pic>
      <p:grpSp>
        <p:nvGrpSpPr>
          <p:cNvPr id="1240" name="Google Shape;1240;p35"/>
          <p:cNvGrpSpPr/>
          <p:nvPr/>
        </p:nvGrpSpPr>
        <p:grpSpPr>
          <a:xfrm>
            <a:off x="7905475" y="1913575"/>
            <a:ext cx="76825" cy="76800"/>
            <a:chOff x="3104875" y="1099400"/>
            <a:chExt cx="76825" cy="76800"/>
          </a:xfrm>
        </p:grpSpPr>
        <p:sp>
          <p:nvSpPr>
            <p:cNvPr id="1241" name="Google Shape;1241;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35"/>
          <p:cNvGrpSpPr/>
          <p:nvPr/>
        </p:nvGrpSpPr>
        <p:grpSpPr>
          <a:xfrm>
            <a:off x="5419450" y="3918800"/>
            <a:ext cx="76825" cy="76800"/>
            <a:chOff x="3104875" y="1099400"/>
            <a:chExt cx="76825" cy="76800"/>
          </a:xfrm>
        </p:grpSpPr>
        <p:sp>
          <p:nvSpPr>
            <p:cNvPr id="1244" name="Google Shape;1244;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35"/>
          <p:cNvGrpSpPr/>
          <p:nvPr/>
        </p:nvGrpSpPr>
        <p:grpSpPr>
          <a:xfrm>
            <a:off x="4400275" y="699350"/>
            <a:ext cx="76825" cy="76800"/>
            <a:chOff x="3104875" y="1099400"/>
            <a:chExt cx="76825" cy="76800"/>
          </a:xfrm>
        </p:grpSpPr>
        <p:sp>
          <p:nvSpPr>
            <p:cNvPr id="1247" name="Google Shape;1247;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9" name="Google Shape;1249;p35"/>
          <p:cNvPicPr preferRelativeResize="0"/>
          <p:nvPr/>
        </p:nvPicPr>
        <p:blipFill rotWithShape="1">
          <a:blip r:embed="rId5">
            <a:alphaModFix/>
          </a:blip>
          <a:srcRect l="18647" t="7960" r="8852" b="8336"/>
          <a:stretch/>
        </p:blipFill>
        <p:spPr>
          <a:xfrm rot="-1152297">
            <a:off x="6577050" y="457137"/>
            <a:ext cx="1647827" cy="1070150"/>
          </a:xfrm>
          <a:prstGeom prst="rect">
            <a:avLst/>
          </a:prstGeom>
          <a:noFill/>
          <a:ln>
            <a:noFill/>
          </a:ln>
        </p:spPr>
      </p:pic>
      <p:sp>
        <p:nvSpPr>
          <p:cNvPr id="1250" name="Google Shape;1250;p35"/>
          <p:cNvSpPr txBox="1">
            <a:spLocks noGrp="1"/>
          </p:cNvSpPr>
          <p:nvPr>
            <p:ph type="ctrTitle"/>
          </p:nvPr>
        </p:nvSpPr>
        <p:spPr>
          <a:xfrm>
            <a:off x="529654" y="-64958"/>
            <a:ext cx="8334530" cy="3129898"/>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4000" dirty="0">
                <a:latin typeface="Montserrat Black"/>
                <a:ea typeface="Montserrat Black"/>
                <a:cs typeface="Montserrat Black"/>
                <a:sym typeface="Montserrat Black"/>
              </a:rPr>
              <a:t>Travelling Salesman</a:t>
            </a:r>
            <a:br>
              <a:rPr lang="en" sz="4000" dirty="0">
                <a:latin typeface="Montserrat Black"/>
                <a:ea typeface="Montserrat Black"/>
                <a:cs typeface="Montserrat Black"/>
                <a:sym typeface="Montserrat Black"/>
              </a:rPr>
            </a:br>
            <a:r>
              <a:rPr lang="en" sz="4000" dirty="0">
                <a:latin typeface="Montserrat Black"/>
                <a:ea typeface="Montserrat Black"/>
                <a:cs typeface="Montserrat Black"/>
                <a:sym typeface="Montserrat Black"/>
              </a:rPr>
              <a:t> Problem </a:t>
            </a:r>
            <a:br>
              <a:rPr lang="en" sz="4000" dirty="0">
                <a:latin typeface="Montserrat Black"/>
                <a:ea typeface="Montserrat Black"/>
                <a:cs typeface="Montserrat Black"/>
                <a:sym typeface="Montserrat Black"/>
              </a:rPr>
            </a:br>
            <a:r>
              <a:rPr lang="en" sz="4000" dirty="0">
                <a:solidFill>
                  <a:schemeClr val="dk2"/>
                </a:solidFill>
                <a:latin typeface="Montserrat Black"/>
                <a:ea typeface="Montserrat Black"/>
                <a:cs typeface="Montserrat Black"/>
                <a:sym typeface="Montserrat Black"/>
              </a:rPr>
              <a:t>(Algoritma Greedy)</a:t>
            </a:r>
            <a:endParaRPr sz="4000" dirty="0">
              <a:solidFill>
                <a:schemeClr val="dk2"/>
              </a:solidFill>
              <a:latin typeface="Montserrat Black"/>
              <a:ea typeface="Montserrat Black"/>
              <a:cs typeface="Montserrat Black"/>
              <a:sym typeface="Montserrat Black"/>
            </a:endParaRPr>
          </a:p>
        </p:txBody>
      </p:sp>
      <p:sp>
        <p:nvSpPr>
          <p:cNvPr id="1251" name="Google Shape;1251;p35"/>
          <p:cNvSpPr txBox="1">
            <a:spLocks noGrp="1"/>
          </p:cNvSpPr>
          <p:nvPr>
            <p:ph type="subTitle" idx="1"/>
          </p:nvPr>
        </p:nvSpPr>
        <p:spPr>
          <a:xfrm>
            <a:off x="669499" y="3274922"/>
            <a:ext cx="45288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latin typeface="Montserrat Black" panose="00000A00000000000000" pitchFamily="2" charset="0"/>
              </a:rPr>
              <a:t>Achmad Ali Akbar</a:t>
            </a:r>
          </a:p>
          <a:p>
            <a:pPr marL="0" lvl="0" indent="0" algn="l" rtl="0">
              <a:spcBef>
                <a:spcPts val="0"/>
              </a:spcBef>
              <a:spcAft>
                <a:spcPts val="0"/>
              </a:spcAft>
              <a:buNone/>
            </a:pPr>
            <a:r>
              <a:rPr lang="en" sz="3200" dirty="0">
                <a:latin typeface="Montserrat Black" panose="00000A00000000000000" pitchFamily="2" charset="0"/>
              </a:rPr>
              <a:t>D0222320</a:t>
            </a:r>
            <a:endParaRPr sz="3200" dirty="0">
              <a:latin typeface="Montserrat Black" panose="00000A00000000000000"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1"/>
        <p:cNvGrpSpPr/>
        <p:nvPr/>
      </p:nvGrpSpPr>
      <p:grpSpPr>
        <a:xfrm>
          <a:off x="0" y="0"/>
          <a:ext cx="0" cy="0"/>
          <a:chOff x="0" y="0"/>
          <a:chExt cx="0" cy="0"/>
        </a:xfrm>
      </p:grpSpPr>
      <p:pic>
        <p:nvPicPr>
          <p:cNvPr id="1302" name="Google Shape;1302;p38"/>
          <p:cNvPicPr preferRelativeResize="0"/>
          <p:nvPr/>
        </p:nvPicPr>
        <p:blipFill rotWithShape="1">
          <a:blip r:embed="rId3">
            <a:alphaModFix/>
          </a:blip>
          <a:srcRect l="26806" t="7660" r="25401" b="5390"/>
          <a:stretch/>
        </p:blipFill>
        <p:spPr>
          <a:xfrm>
            <a:off x="484075" y="2724275"/>
            <a:ext cx="1739952" cy="1780604"/>
          </a:xfrm>
          <a:prstGeom prst="rect">
            <a:avLst/>
          </a:prstGeom>
          <a:noFill/>
          <a:ln>
            <a:noFill/>
          </a:ln>
        </p:spPr>
      </p:pic>
      <p:sp>
        <p:nvSpPr>
          <p:cNvPr id="1303" name="Google Shape;1303;p38"/>
          <p:cNvSpPr txBox="1">
            <a:spLocks noGrp="1"/>
          </p:cNvSpPr>
          <p:nvPr>
            <p:ph type="title"/>
          </p:nvPr>
        </p:nvSpPr>
        <p:spPr>
          <a:xfrm>
            <a:off x="4136504" y="1024989"/>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Dasar Teori</a:t>
            </a:r>
            <a:endParaRPr dirty="0"/>
          </a:p>
        </p:txBody>
      </p:sp>
      <p:sp>
        <p:nvSpPr>
          <p:cNvPr id="1304" name="Google Shape;1304;p38"/>
          <p:cNvSpPr txBox="1">
            <a:spLocks noGrp="1"/>
          </p:cNvSpPr>
          <p:nvPr>
            <p:ph type="subTitle" idx="1"/>
          </p:nvPr>
        </p:nvSpPr>
        <p:spPr>
          <a:xfrm>
            <a:off x="4121969" y="1467360"/>
            <a:ext cx="4294800" cy="122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chemeClr val="tx1"/>
                </a:solidFill>
                <a:effectLst/>
                <a:latin typeface="Montserrat" panose="00000500000000000000" pitchFamily="2" charset="0"/>
              </a:rPr>
              <a:t>Masalah salesman </a:t>
            </a:r>
            <a:r>
              <a:rPr lang="en-US" b="0" i="0" dirty="0" err="1">
                <a:solidFill>
                  <a:schemeClr val="tx1"/>
                </a:solidFill>
                <a:effectLst/>
                <a:latin typeface="Montserrat" panose="00000500000000000000" pitchFamily="2" charset="0"/>
              </a:rPr>
              <a:t>perjalanan</a:t>
            </a:r>
            <a:r>
              <a:rPr lang="en-US" b="0" i="0" dirty="0">
                <a:solidFill>
                  <a:schemeClr val="tx1"/>
                </a:solidFill>
                <a:effectLst/>
                <a:latin typeface="Montserrat" panose="00000500000000000000" pitchFamily="2" charset="0"/>
              </a:rPr>
              <a:t> (Travelling Salesman Problem atau TSP) adalah salah </a:t>
            </a:r>
            <a:r>
              <a:rPr lang="en-US" b="0" i="0" dirty="0" err="1">
                <a:solidFill>
                  <a:schemeClr val="tx1"/>
                </a:solidFill>
                <a:effectLst/>
                <a:latin typeface="Montserrat" panose="00000500000000000000" pitchFamily="2" charset="0"/>
              </a:rPr>
              <a:t>satu</a:t>
            </a:r>
            <a:r>
              <a:rPr lang="en-US" b="0" i="0" dirty="0">
                <a:solidFill>
                  <a:schemeClr val="tx1"/>
                </a:solidFill>
                <a:effectLst/>
                <a:latin typeface="Montserrat" panose="00000500000000000000" pitchFamily="2" charset="0"/>
              </a:rPr>
              <a:t> masalah yang paling </a:t>
            </a:r>
            <a:r>
              <a:rPr lang="en-US" b="0" i="0" dirty="0" err="1">
                <a:solidFill>
                  <a:schemeClr val="tx1"/>
                </a:solidFill>
                <a:effectLst/>
                <a:latin typeface="Montserrat" panose="00000500000000000000" pitchFamily="2" charset="0"/>
              </a:rPr>
              <a:t>terkenal</a:t>
            </a:r>
            <a:r>
              <a:rPr lang="en-US" b="0" i="0" dirty="0">
                <a:solidFill>
                  <a:schemeClr val="tx1"/>
                </a:solidFill>
                <a:effectLst/>
                <a:latin typeface="Montserrat" panose="00000500000000000000" pitchFamily="2" charset="0"/>
              </a:rPr>
              <a:t> dalam </a:t>
            </a:r>
            <a:r>
              <a:rPr lang="en-US" b="0" i="0" dirty="0" err="1">
                <a:solidFill>
                  <a:schemeClr val="tx1"/>
                </a:solidFill>
                <a:effectLst/>
                <a:latin typeface="Montserrat" panose="00000500000000000000" pitchFamily="2" charset="0"/>
              </a:rPr>
              <a:t>bidang</a:t>
            </a:r>
            <a:r>
              <a:rPr lang="en-US" b="0" i="0" dirty="0">
                <a:solidFill>
                  <a:schemeClr val="tx1"/>
                </a:solidFill>
                <a:effectLst/>
                <a:latin typeface="Montserrat" panose="00000500000000000000" pitchFamily="2" charset="0"/>
              </a:rPr>
              <a:t> </a:t>
            </a:r>
            <a:r>
              <a:rPr lang="en-US" b="0" i="0" dirty="0" err="1">
                <a:solidFill>
                  <a:schemeClr val="tx1"/>
                </a:solidFill>
                <a:effectLst/>
                <a:latin typeface="Montserrat" panose="00000500000000000000" pitchFamily="2" charset="0"/>
              </a:rPr>
              <a:t>teori</a:t>
            </a:r>
            <a:r>
              <a:rPr lang="en-US" b="0" i="0" dirty="0">
                <a:solidFill>
                  <a:schemeClr val="tx1"/>
                </a:solidFill>
                <a:effectLst/>
                <a:latin typeface="Montserrat" panose="00000500000000000000" pitchFamily="2" charset="0"/>
              </a:rPr>
              <a:t> </a:t>
            </a:r>
            <a:r>
              <a:rPr lang="en-US" b="0" i="0" dirty="0" err="1">
                <a:solidFill>
                  <a:schemeClr val="tx1"/>
                </a:solidFill>
                <a:effectLst/>
                <a:latin typeface="Montserrat" panose="00000500000000000000" pitchFamily="2" charset="0"/>
              </a:rPr>
              <a:t>graf</a:t>
            </a:r>
            <a:r>
              <a:rPr lang="en-US" b="0" i="0" dirty="0">
                <a:solidFill>
                  <a:schemeClr val="tx1"/>
                </a:solidFill>
                <a:effectLst/>
                <a:latin typeface="Montserrat" panose="00000500000000000000" pitchFamily="2" charset="0"/>
              </a:rPr>
              <a:t> dan </a:t>
            </a:r>
            <a:r>
              <a:rPr lang="en-US" b="0" i="0" dirty="0" err="1">
                <a:solidFill>
                  <a:schemeClr val="tx1"/>
                </a:solidFill>
                <a:effectLst/>
                <a:latin typeface="Montserrat" panose="00000500000000000000" pitchFamily="2" charset="0"/>
              </a:rPr>
              <a:t>optimisasi</a:t>
            </a:r>
            <a:r>
              <a:rPr lang="en-US" b="0" i="0" dirty="0">
                <a:solidFill>
                  <a:schemeClr val="tx1"/>
                </a:solidFill>
                <a:effectLst/>
                <a:latin typeface="Montserrat" panose="00000500000000000000" pitchFamily="2" charset="0"/>
              </a:rPr>
              <a:t> </a:t>
            </a:r>
            <a:r>
              <a:rPr lang="en-US" b="0" i="0" dirty="0" err="1">
                <a:solidFill>
                  <a:schemeClr val="tx1"/>
                </a:solidFill>
                <a:effectLst/>
                <a:latin typeface="Montserrat" panose="00000500000000000000" pitchFamily="2" charset="0"/>
              </a:rPr>
              <a:t>kombinatorial</a:t>
            </a:r>
            <a:r>
              <a:rPr lang="en-US" b="0" i="0" dirty="0">
                <a:solidFill>
                  <a:schemeClr val="tx1"/>
                </a:solidFill>
                <a:effectLst/>
                <a:latin typeface="Montserrat" panose="00000500000000000000" pitchFamily="2" charset="0"/>
              </a:rPr>
              <a:t>. Tujuan </a:t>
            </a:r>
            <a:r>
              <a:rPr lang="en-US" b="0" i="0" dirty="0" err="1">
                <a:solidFill>
                  <a:schemeClr val="tx1"/>
                </a:solidFill>
                <a:effectLst/>
                <a:latin typeface="Montserrat" panose="00000500000000000000" pitchFamily="2" charset="0"/>
              </a:rPr>
              <a:t>dari</a:t>
            </a:r>
            <a:r>
              <a:rPr lang="en-US" b="0" i="0" dirty="0">
                <a:solidFill>
                  <a:schemeClr val="tx1"/>
                </a:solidFill>
                <a:effectLst/>
                <a:latin typeface="Montserrat" panose="00000500000000000000" pitchFamily="2" charset="0"/>
              </a:rPr>
              <a:t> masalah ini adalah </a:t>
            </a:r>
            <a:r>
              <a:rPr lang="en-US" b="0" i="0" dirty="0" err="1">
                <a:solidFill>
                  <a:schemeClr val="tx1"/>
                </a:solidFill>
                <a:effectLst/>
                <a:latin typeface="Montserrat" panose="00000500000000000000" pitchFamily="2" charset="0"/>
              </a:rPr>
              <a:t>menemukan</a:t>
            </a:r>
            <a:r>
              <a:rPr lang="en-US" b="0" i="0" dirty="0">
                <a:solidFill>
                  <a:schemeClr val="tx1"/>
                </a:solidFill>
                <a:effectLst/>
                <a:latin typeface="Montserrat" panose="00000500000000000000" pitchFamily="2" charset="0"/>
              </a:rPr>
              <a:t> </a:t>
            </a:r>
            <a:r>
              <a:rPr lang="en-US" b="0" i="0" dirty="0" err="1">
                <a:solidFill>
                  <a:schemeClr val="tx1"/>
                </a:solidFill>
                <a:effectLst/>
                <a:latin typeface="Montserrat" panose="00000500000000000000" pitchFamily="2" charset="0"/>
              </a:rPr>
              <a:t>jalur</a:t>
            </a:r>
            <a:r>
              <a:rPr lang="en-US" b="0" i="0" dirty="0">
                <a:solidFill>
                  <a:schemeClr val="tx1"/>
                </a:solidFill>
                <a:effectLst/>
                <a:latin typeface="Montserrat" panose="00000500000000000000" pitchFamily="2" charset="0"/>
              </a:rPr>
              <a:t> </a:t>
            </a:r>
            <a:r>
              <a:rPr lang="en-US" b="0" i="0" dirty="0" err="1">
                <a:solidFill>
                  <a:schemeClr val="tx1"/>
                </a:solidFill>
                <a:effectLst/>
                <a:latin typeface="Montserrat" panose="00000500000000000000" pitchFamily="2" charset="0"/>
              </a:rPr>
              <a:t>terpendek</a:t>
            </a:r>
            <a:r>
              <a:rPr lang="en-US" b="0" i="0" dirty="0">
                <a:solidFill>
                  <a:schemeClr val="tx1"/>
                </a:solidFill>
                <a:effectLst/>
                <a:latin typeface="Montserrat" panose="00000500000000000000" pitchFamily="2" charset="0"/>
              </a:rPr>
              <a:t> yang </a:t>
            </a:r>
            <a:r>
              <a:rPr lang="en-US" b="0" i="0" dirty="0" err="1">
                <a:solidFill>
                  <a:schemeClr val="tx1"/>
                </a:solidFill>
                <a:effectLst/>
                <a:latin typeface="Montserrat" panose="00000500000000000000" pitchFamily="2" charset="0"/>
              </a:rPr>
              <a:t>melewati</a:t>
            </a:r>
            <a:r>
              <a:rPr lang="en-US" b="0" i="0" dirty="0">
                <a:solidFill>
                  <a:schemeClr val="tx1"/>
                </a:solidFill>
                <a:effectLst/>
                <a:latin typeface="Montserrat" panose="00000500000000000000" pitchFamily="2" charset="0"/>
              </a:rPr>
              <a:t> semua </a:t>
            </a:r>
            <a:r>
              <a:rPr lang="en-US" b="0" i="0" dirty="0" err="1">
                <a:solidFill>
                  <a:schemeClr val="tx1"/>
                </a:solidFill>
                <a:effectLst/>
                <a:latin typeface="Montserrat" panose="00000500000000000000" pitchFamily="2" charset="0"/>
              </a:rPr>
              <a:t>titik</a:t>
            </a:r>
            <a:r>
              <a:rPr lang="en-US" b="0" i="0" dirty="0">
                <a:solidFill>
                  <a:schemeClr val="tx1"/>
                </a:solidFill>
                <a:effectLst/>
                <a:latin typeface="Montserrat" panose="00000500000000000000" pitchFamily="2" charset="0"/>
              </a:rPr>
              <a:t> yang </a:t>
            </a:r>
            <a:r>
              <a:rPr lang="en-US" b="0" i="0" dirty="0" err="1">
                <a:solidFill>
                  <a:schemeClr val="tx1"/>
                </a:solidFill>
                <a:effectLst/>
                <a:latin typeface="Montserrat" panose="00000500000000000000" pitchFamily="2" charset="0"/>
              </a:rPr>
              <a:t>diberikan</a:t>
            </a:r>
            <a:r>
              <a:rPr lang="en-US" b="0" i="0" dirty="0">
                <a:solidFill>
                  <a:schemeClr val="tx1"/>
                </a:solidFill>
                <a:effectLst/>
                <a:latin typeface="Montserrat" panose="00000500000000000000" pitchFamily="2" charset="0"/>
              </a:rPr>
              <a:t>, dengan </a:t>
            </a:r>
            <a:r>
              <a:rPr lang="en-US" b="0" i="0" dirty="0" err="1">
                <a:solidFill>
                  <a:schemeClr val="tx1"/>
                </a:solidFill>
                <a:effectLst/>
                <a:latin typeface="Montserrat" panose="00000500000000000000" pitchFamily="2" charset="0"/>
              </a:rPr>
              <a:t>asumsi</a:t>
            </a:r>
            <a:r>
              <a:rPr lang="en-US" b="0" i="0" dirty="0">
                <a:solidFill>
                  <a:schemeClr val="tx1"/>
                </a:solidFill>
                <a:effectLst/>
                <a:latin typeface="Montserrat" panose="00000500000000000000" pitchFamily="2" charset="0"/>
              </a:rPr>
              <a:t> bahwa salesman </a:t>
            </a:r>
            <a:r>
              <a:rPr lang="en-US" b="0" i="0" dirty="0" err="1">
                <a:solidFill>
                  <a:schemeClr val="tx1"/>
                </a:solidFill>
                <a:effectLst/>
                <a:latin typeface="Montserrat" panose="00000500000000000000" pitchFamily="2" charset="0"/>
              </a:rPr>
              <a:t>harus</a:t>
            </a:r>
            <a:r>
              <a:rPr lang="en-US" b="0" i="0" dirty="0">
                <a:solidFill>
                  <a:schemeClr val="tx1"/>
                </a:solidFill>
                <a:effectLst/>
                <a:latin typeface="Montserrat" panose="00000500000000000000" pitchFamily="2" charset="0"/>
              </a:rPr>
              <a:t> </a:t>
            </a:r>
            <a:r>
              <a:rPr lang="en-US" b="0" i="0" dirty="0" err="1">
                <a:solidFill>
                  <a:schemeClr val="tx1"/>
                </a:solidFill>
                <a:effectLst/>
                <a:latin typeface="Montserrat" panose="00000500000000000000" pitchFamily="2" charset="0"/>
              </a:rPr>
              <a:t>mengunjungi</a:t>
            </a:r>
            <a:r>
              <a:rPr lang="en-US" b="0" i="0" dirty="0">
                <a:solidFill>
                  <a:schemeClr val="tx1"/>
                </a:solidFill>
                <a:effectLst/>
                <a:latin typeface="Montserrat" panose="00000500000000000000" pitchFamily="2" charset="0"/>
              </a:rPr>
              <a:t> </a:t>
            </a:r>
            <a:r>
              <a:rPr lang="en-US" b="0" i="0" dirty="0" err="1">
                <a:solidFill>
                  <a:schemeClr val="tx1"/>
                </a:solidFill>
                <a:effectLst/>
                <a:latin typeface="Montserrat" panose="00000500000000000000" pitchFamily="2" charset="0"/>
              </a:rPr>
              <a:t>setiap</a:t>
            </a:r>
            <a:r>
              <a:rPr lang="en-US" b="0" i="0" dirty="0">
                <a:solidFill>
                  <a:schemeClr val="tx1"/>
                </a:solidFill>
                <a:effectLst/>
                <a:latin typeface="Montserrat" panose="00000500000000000000" pitchFamily="2" charset="0"/>
              </a:rPr>
              <a:t> </a:t>
            </a:r>
            <a:r>
              <a:rPr lang="en-US" b="0" i="0" dirty="0" err="1">
                <a:solidFill>
                  <a:schemeClr val="tx1"/>
                </a:solidFill>
                <a:effectLst/>
                <a:latin typeface="Montserrat" panose="00000500000000000000" pitchFamily="2" charset="0"/>
              </a:rPr>
              <a:t>titik</a:t>
            </a:r>
            <a:r>
              <a:rPr lang="en-US" b="0" i="0" dirty="0">
                <a:solidFill>
                  <a:schemeClr val="tx1"/>
                </a:solidFill>
                <a:effectLst/>
                <a:latin typeface="Montserrat" panose="00000500000000000000" pitchFamily="2" charset="0"/>
              </a:rPr>
              <a:t> </a:t>
            </a:r>
            <a:r>
              <a:rPr lang="en-US" b="0" i="0" dirty="0" err="1">
                <a:solidFill>
                  <a:schemeClr val="tx1"/>
                </a:solidFill>
                <a:effectLst/>
                <a:latin typeface="Montserrat" panose="00000500000000000000" pitchFamily="2" charset="0"/>
              </a:rPr>
              <a:t>hanya</a:t>
            </a:r>
            <a:r>
              <a:rPr lang="en-US" b="0" i="0" dirty="0">
                <a:solidFill>
                  <a:schemeClr val="tx1"/>
                </a:solidFill>
                <a:effectLst/>
                <a:latin typeface="Montserrat" panose="00000500000000000000" pitchFamily="2" charset="0"/>
              </a:rPr>
              <a:t> </a:t>
            </a:r>
            <a:r>
              <a:rPr lang="en-US" b="0" i="0" dirty="0" err="1">
                <a:solidFill>
                  <a:schemeClr val="tx1"/>
                </a:solidFill>
                <a:effectLst/>
                <a:latin typeface="Montserrat" panose="00000500000000000000" pitchFamily="2" charset="0"/>
              </a:rPr>
              <a:t>sekali</a:t>
            </a:r>
            <a:r>
              <a:rPr lang="en-US" b="0" i="0" dirty="0">
                <a:solidFill>
                  <a:schemeClr val="tx1"/>
                </a:solidFill>
                <a:effectLst/>
                <a:latin typeface="Montserrat" panose="00000500000000000000" pitchFamily="2" charset="0"/>
              </a:rPr>
              <a:t> dan </a:t>
            </a:r>
            <a:r>
              <a:rPr lang="en-US" b="0" i="0" dirty="0" err="1">
                <a:solidFill>
                  <a:schemeClr val="tx1"/>
                </a:solidFill>
                <a:effectLst/>
                <a:latin typeface="Montserrat" panose="00000500000000000000" pitchFamily="2" charset="0"/>
              </a:rPr>
              <a:t>kembali</a:t>
            </a:r>
            <a:r>
              <a:rPr lang="en-US" b="0" i="0" dirty="0">
                <a:solidFill>
                  <a:schemeClr val="tx1"/>
                </a:solidFill>
                <a:effectLst/>
                <a:latin typeface="Montserrat" panose="00000500000000000000" pitchFamily="2" charset="0"/>
              </a:rPr>
              <a:t> ke </a:t>
            </a:r>
            <a:r>
              <a:rPr lang="en-US" b="0" i="0" dirty="0" err="1">
                <a:solidFill>
                  <a:schemeClr val="tx1"/>
                </a:solidFill>
                <a:effectLst/>
                <a:latin typeface="Montserrat" panose="00000500000000000000" pitchFamily="2" charset="0"/>
              </a:rPr>
              <a:t>titik</a:t>
            </a:r>
            <a:r>
              <a:rPr lang="en-US" b="0" i="0" dirty="0">
                <a:solidFill>
                  <a:schemeClr val="tx1"/>
                </a:solidFill>
                <a:effectLst/>
                <a:latin typeface="Montserrat" panose="00000500000000000000" pitchFamily="2" charset="0"/>
              </a:rPr>
              <a:t> </a:t>
            </a:r>
            <a:r>
              <a:rPr lang="en-US" b="0" i="0" dirty="0" err="1">
                <a:solidFill>
                  <a:schemeClr val="tx1"/>
                </a:solidFill>
                <a:effectLst/>
                <a:latin typeface="Montserrat" panose="00000500000000000000" pitchFamily="2" charset="0"/>
              </a:rPr>
              <a:t>awal</a:t>
            </a:r>
            <a:r>
              <a:rPr lang="en-US" b="0" i="0" dirty="0">
                <a:solidFill>
                  <a:schemeClr val="tx1"/>
                </a:solidFill>
                <a:effectLst/>
                <a:latin typeface="Montserrat" panose="00000500000000000000" pitchFamily="2" charset="0"/>
              </a:rPr>
              <a:t>.</a:t>
            </a:r>
            <a:endParaRPr lang="en-US" dirty="0">
              <a:solidFill>
                <a:schemeClr val="tx1"/>
              </a:solidFill>
              <a:latin typeface="Montserrat" panose="00000500000000000000" pitchFamily="2" charset="0"/>
            </a:endParaRPr>
          </a:p>
        </p:txBody>
      </p:sp>
      <p:pic>
        <p:nvPicPr>
          <p:cNvPr id="1305" name="Google Shape;1305;p38"/>
          <p:cNvPicPr preferRelativeResize="0"/>
          <p:nvPr/>
        </p:nvPicPr>
        <p:blipFill rotWithShape="1">
          <a:blip r:embed="rId4">
            <a:alphaModFix/>
          </a:blip>
          <a:srcRect l="25537" t="7152" r="23467" b="5838"/>
          <a:stretch/>
        </p:blipFill>
        <p:spPr>
          <a:xfrm>
            <a:off x="1491599" y="333475"/>
            <a:ext cx="1920000" cy="1842726"/>
          </a:xfrm>
          <a:prstGeom prst="rect">
            <a:avLst/>
          </a:prstGeom>
          <a:noFill/>
          <a:ln>
            <a:noFill/>
          </a:ln>
        </p:spPr>
      </p:pic>
      <p:pic>
        <p:nvPicPr>
          <p:cNvPr id="1306" name="Google Shape;1306;p38"/>
          <p:cNvPicPr preferRelativeResize="0"/>
          <p:nvPr/>
        </p:nvPicPr>
        <p:blipFill rotWithShape="1">
          <a:blip r:embed="rId5">
            <a:alphaModFix/>
          </a:blip>
          <a:srcRect l="22009" r="18455"/>
          <a:stretch/>
        </p:blipFill>
        <p:spPr>
          <a:xfrm rot="-1020103">
            <a:off x="5083338" y="473539"/>
            <a:ext cx="652201" cy="616226"/>
          </a:xfrm>
          <a:prstGeom prst="rect">
            <a:avLst/>
          </a:prstGeom>
          <a:noFill/>
          <a:ln>
            <a:noFill/>
          </a:ln>
        </p:spPr>
      </p:pic>
      <p:pic>
        <p:nvPicPr>
          <p:cNvPr id="1307" name="Google Shape;1307;p38"/>
          <p:cNvPicPr preferRelativeResize="0"/>
          <p:nvPr/>
        </p:nvPicPr>
        <p:blipFill rotWithShape="1">
          <a:blip r:embed="rId6">
            <a:alphaModFix/>
          </a:blip>
          <a:srcRect l="18647" t="7960" r="8852" b="8336"/>
          <a:stretch/>
        </p:blipFill>
        <p:spPr>
          <a:xfrm rot="-1152297">
            <a:off x="2228325" y="1412887"/>
            <a:ext cx="1647827" cy="1070150"/>
          </a:xfrm>
          <a:prstGeom prst="rect">
            <a:avLst/>
          </a:prstGeom>
          <a:noFill/>
          <a:ln>
            <a:noFill/>
          </a:ln>
        </p:spPr>
      </p:pic>
      <p:pic>
        <p:nvPicPr>
          <p:cNvPr id="1308" name="Google Shape;1308;p38"/>
          <p:cNvPicPr preferRelativeResize="0"/>
          <p:nvPr/>
        </p:nvPicPr>
        <p:blipFill rotWithShape="1">
          <a:blip r:embed="rId7">
            <a:alphaModFix/>
          </a:blip>
          <a:srcRect l="15236" r="10474"/>
          <a:stretch/>
        </p:blipFill>
        <p:spPr>
          <a:xfrm rot="1220421">
            <a:off x="1665699" y="2919147"/>
            <a:ext cx="1552575" cy="1390851"/>
          </a:xfrm>
          <a:prstGeom prst="rect">
            <a:avLst/>
          </a:prstGeom>
          <a:noFill/>
          <a:ln>
            <a:noFill/>
          </a:ln>
        </p:spPr>
      </p:pic>
      <p:pic>
        <p:nvPicPr>
          <p:cNvPr id="1309" name="Google Shape;1309;p38"/>
          <p:cNvPicPr preferRelativeResize="0"/>
          <p:nvPr/>
        </p:nvPicPr>
        <p:blipFill rotWithShape="1">
          <a:blip r:embed="rId5">
            <a:alphaModFix/>
          </a:blip>
          <a:srcRect l="22009" r="18455"/>
          <a:stretch/>
        </p:blipFill>
        <p:spPr>
          <a:xfrm rot="3321565">
            <a:off x="3843063" y="3766862"/>
            <a:ext cx="652200" cy="616227"/>
          </a:xfrm>
          <a:prstGeom prst="rect">
            <a:avLst/>
          </a:prstGeom>
          <a:noFill/>
          <a:ln>
            <a:noFill/>
          </a:ln>
        </p:spPr>
      </p:pic>
      <p:grpSp>
        <p:nvGrpSpPr>
          <p:cNvPr id="1310" name="Google Shape;1310;p38"/>
          <p:cNvGrpSpPr/>
          <p:nvPr/>
        </p:nvGrpSpPr>
        <p:grpSpPr>
          <a:xfrm>
            <a:off x="1003700" y="2099400"/>
            <a:ext cx="76825" cy="76800"/>
            <a:chOff x="3104875" y="1099400"/>
            <a:chExt cx="76825" cy="76800"/>
          </a:xfrm>
        </p:grpSpPr>
        <p:sp>
          <p:nvSpPr>
            <p:cNvPr id="1311" name="Google Shape;1311;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38"/>
          <p:cNvGrpSpPr/>
          <p:nvPr/>
        </p:nvGrpSpPr>
        <p:grpSpPr>
          <a:xfrm>
            <a:off x="3765550" y="1029325"/>
            <a:ext cx="76825" cy="76800"/>
            <a:chOff x="3104875" y="1099400"/>
            <a:chExt cx="76825" cy="76800"/>
          </a:xfrm>
        </p:grpSpPr>
        <p:sp>
          <p:nvSpPr>
            <p:cNvPr id="1314" name="Google Shape;1314;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38"/>
          <p:cNvGrpSpPr/>
          <p:nvPr/>
        </p:nvGrpSpPr>
        <p:grpSpPr>
          <a:xfrm>
            <a:off x="4870450" y="4197150"/>
            <a:ext cx="76825" cy="76800"/>
            <a:chOff x="3104875" y="1099400"/>
            <a:chExt cx="76825" cy="76800"/>
          </a:xfrm>
        </p:grpSpPr>
        <p:sp>
          <p:nvSpPr>
            <p:cNvPr id="1317" name="Google Shape;1317;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7"/>
        <p:cNvGrpSpPr/>
        <p:nvPr/>
      </p:nvGrpSpPr>
      <p:grpSpPr>
        <a:xfrm>
          <a:off x="0" y="0"/>
          <a:ext cx="0" cy="0"/>
          <a:chOff x="0" y="0"/>
          <a:chExt cx="0" cy="0"/>
        </a:xfrm>
      </p:grpSpPr>
      <p:sp>
        <p:nvSpPr>
          <p:cNvPr id="2048" name="Google Shape;2048;p59"/>
          <p:cNvSpPr/>
          <p:nvPr/>
        </p:nvSpPr>
        <p:spPr>
          <a:xfrm rot="5400000">
            <a:off x="1252872"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9"/>
          <p:cNvSpPr/>
          <p:nvPr/>
        </p:nvSpPr>
        <p:spPr>
          <a:xfrm rot="5400000">
            <a:off x="5075776"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9"/>
          <p:cNvSpPr/>
          <p:nvPr/>
        </p:nvSpPr>
        <p:spPr>
          <a:xfrm rot="5400000">
            <a:off x="6987227"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9"/>
          <p:cNvSpPr/>
          <p:nvPr/>
        </p:nvSpPr>
        <p:spPr>
          <a:xfrm rot="5400000">
            <a:off x="3164324"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9"/>
          <p:cNvSpPr txBox="1">
            <a:spLocks noGrp="1"/>
          </p:cNvSpPr>
          <p:nvPr>
            <p:ph type="title"/>
          </p:nvPr>
        </p:nvSpPr>
        <p:spPr>
          <a:xfrm>
            <a:off x="744671" y="28519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Desain Algoritma</a:t>
            </a:r>
            <a:endParaRPr dirty="0"/>
          </a:p>
        </p:txBody>
      </p:sp>
      <p:sp>
        <p:nvSpPr>
          <p:cNvPr id="2053" name="Google Shape;2053;p59"/>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9"/>
          <p:cNvSpPr txBox="1"/>
          <p:nvPr/>
        </p:nvSpPr>
        <p:spPr>
          <a:xfrm>
            <a:off x="744672"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Inisialisasi</a:t>
            </a:r>
            <a:endParaRPr sz="2100" dirty="0">
              <a:solidFill>
                <a:schemeClr val="dk1"/>
              </a:solidFill>
              <a:latin typeface="Montserrat Black"/>
              <a:ea typeface="Montserrat Black"/>
              <a:cs typeface="Montserrat Black"/>
              <a:sym typeface="Montserrat Black"/>
            </a:endParaRPr>
          </a:p>
        </p:txBody>
      </p:sp>
      <p:sp>
        <p:nvSpPr>
          <p:cNvPr id="2055" name="Google Shape;2055;p59"/>
          <p:cNvSpPr txBox="1"/>
          <p:nvPr/>
        </p:nvSpPr>
        <p:spPr>
          <a:xfrm>
            <a:off x="2656124"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Montserrat Black"/>
                <a:ea typeface="Montserrat Black"/>
                <a:cs typeface="Montserrat Black"/>
                <a:sym typeface="Montserrat Black"/>
              </a:rPr>
              <a:t>Langkah Greedy</a:t>
            </a:r>
            <a:endParaRPr dirty="0">
              <a:solidFill>
                <a:schemeClr val="dk1"/>
              </a:solidFill>
              <a:latin typeface="Montserrat Black"/>
              <a:ea typeface="Montserrat Black"/>
              <a:cs typeface="Montserrat Black"/>
              <a:sym typeface="Montserrat Black"/>
            </a:endParaRPr>
          </a:p>
        </p:txBody>
      </p:sp>
      <p:sp>
        <p:nvSpPr>
          <p:cNvPr id="2056" name="Google Shape;2056;p59"/>
          <p:cNvSpPr txBox="1"/>
          <p:nvPr/>
        </p:nvSpPr>
        <p:spPr>
          <a:xfrm>
            <a:off x="2370520" y="1369268"/>
            <a:ext cx="2610464" cy="678701"/>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900" dirty="0">
                <a:solidFill>
                  <a:schemeClr val="dk1"/>
                </a:solidFill>
                <a:latin typeface="Montserrat"/>
                <a:ea typeface="Montserrat"/>
                <a:cs typeface="Montserrat"/>
                <a:sym typeface="Montserrat"/>
              </a:rPr>
              <a:t>Selama ada Depot yang belum dikunjungi tentukan Depot yang memiliki jarak terpendek dari Depot saat ini lalu perbarui Depot saat ini menjadi Depot yang Baru dan Tandai Depot Tersebut Sudah Dikunjungi.</a:t>
            </a:r>
            <a:endParaRPr sz="1000" dirty="0">
              <a:solidFill>
                <a:schemeClr val="dk1"/>
              </a:solidFill>
              <a:latin typeface="Montserrat"/>
              <a:ea typeface="Montserrat"/>
              <a:cs typeface="Montserrat"/>
              <a:sym typeface="Montserrat"/>
            </a:endParaRPr>
          </a:p>
        </p:txBody>
      </p:sp>
      <p:sp>
        <p:nvSpPr>
          <p:cNvPr id="2057" name="Google Shape;2057;p59"/>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9"/>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9"/>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9"/>
          <p:cNvSpPr/>
          <p:nvPr/>
        </p:nvSpPr>
        <p:spPr>
          <a:xfrm rot="10800000">
            <a:off x="6397730" y="277603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9"/>
          <p:cNvSpPr/>
          <p:nvPr/>
        </p:nvSpPr>
        <p:spPr>
          <a:xfrm rot="10800000">
            <a:off x="4488802" y="277603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9"/>
          <p:cNvSpPr/>
          <p:nvPr/>
        </p:nvSpPr>
        <p:spPr>
          <a:xfrm rot="10800000">
            <a:off x="2579832"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9"/>
          <p:cNvSpPr txBox="1"/>
          <p:nvPr/>
        </p:nvSpPr>
        <p:spPr>
          <a:xfrm>
            <a:off x="4556948" y="3138718"/>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100" dirty="0">
                <a:solidFill>
                  <a:schemeClr val="dk1"/>
                </a:solidFill>
                <a:latin typeface="Montserrat Black"/>
                <a:ea typeface="Montserrat Black"/>
                <a:cs typeface="Montserrat Black"/>
                <a:sym typeface="Montserrat Black"/>
              </a:rPr>
              <a:t>K</a:t>
            </a:r>
            <a:r>
              <a:rPr lang="en" sz="1100" dirty="0">
                <a:solidFill>
                  <a:schemeClr val="dk1"/>
                </a:solidFill>
                <a:latin typeface="Montserrat Black"/>
                <a:ea typeface="Montserrat Black"/>
                <a:cs typeface="Montserrat Black"/>
                <a:sym typeface="Montserrat Black"/>
              </a:rPr>
              <a:t>embali Ke Titik Awal</a:t>
            </a:r>
            <a:endParaRPr sz="1100" dirty="0">
              <a:solidFill>
                <a:schemeClr val="dk1"/>
              </a:solidFill>
              <a:latin typeface="Montserrat Black"/>
              <a:ea typeface="Montserrat Black"/>
              <a:cs typeface="Montserrat Black"/>
              <a:sym typeface="Montserrat Black"/>
            </a:endParaRPr>
          </a:p>
        </p:txBody>
      </p:sp>
      <p:sp>
        <p:nvSpPr>
          <p:cNvPr id="2064" name="Google Shape;2064;p59"/>
          <p:cNvSpPr txBox="1"/>
          <p:nvPr/>
        </p:nvSpPr>
        <p:spPr>
          <a:xfrm>
            <a:off x="6479027"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Output</a:t>
            </a:r>
            <a:endParaRPr sz="2100" dirty="0">
              <a:solidFill>
                <a:schemeClr val="dk1"/>
              </a:solidFill>
              <a:latin typeface="Montserrat Black"/>
              <a:ea typeface="Montserrat Black"/>
              <a:cs typeface="Montserrat Black"/>
              <a:sym typeface="Montserrat Black"/>
            </a:endParaRPr>
          </a:p>
        </p:txBody>
      </p:sp>
      <p:sp>
        <p:nvSpPr>
          <p:cNvPr id="2065" name="Google Shape;2065;p59"/>
          <p:cNvSpPr txBox="1"/>
          <p:nvPr/>
        </p:nvSpPr>
        <p:spPr>
          <a:xfrm>
            <a:off x="6479027"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100" dirty="0" err="1">
                <a:solidFill>
                  <a:schemeClr val="dk1"/>
                </a:solidFill>
                <a:latin typeface="Montserrat"/>
                <a:ea typeface="Montserrat"/>
                <a:cs typeface="Montserrat"/>
                <a:sym typeface="Montserrat"/>
              </a:rPr>
              <a:t>Outputnya</a:t>
            </a:r>
            <a:r>
              <a:rPr lang="en-US" sz="1100" dirty="0">
                <a:solidFill>
                  <a:schemeClr val="dk1"/>
                </a:solidFill>
                <a:latin typeface="Montserrat"/>
                <a:ea typeface="Montserrat"/>
                <a:cs typeface="Montserrat"/>
                <a:sym typeface="Montserrat"/>
              </a:rPr>
              <a:t> adalah daftar Depot yang </a:t>
            </a:r>
            <a:r>
              <a:rPr lang="en-US" sz="1100" dirty="0" err="1">
                <a:solidFill>
                  <a:schemeClr val="dk1"/>
                </a:solidFill>
                <a:latin typeface="Montserrat"/>
                <a:ea typeface="Montserrat"/>
                <a:cs typeface="Montserrat"/>
                <a:sym typeface="Montserrat"/>
              </a:rPr>
              <a:t>telah</a:t>
            </a:r>
            <a:r>
              <a:rPr lang="en-US" sz="1100" dirty="0">
                <a:solidFill>
                  <a:schemeClr val="dk1"/>
                </a:solidFill>
                <a:latin typeface="Montserrat"/>
                <a:ea typeface="Montserrat"/>
                <a:cs typeface="Montserrat"/>
                <a:sym typeface="Montserrat"/>
              </a:rPr>
              <a:t> </a:t>
            </a:r>
            <a:r>
              <a:rPr lang="en-US" sz="1100" dirty="0" err="1">
                <a:solidFill>
                  <a:schemeClr val="dk1"/>
                </a:solidFill>
                <a:latin typeface="Montserrat"/>
                <a:ea typeface="Montserrat"/>
                <a:cs typeface="Montserrat"/>
                <a:sym typeface="Montserrat"/>
              </a:rPr>
              <a:t>dikunjungi</a:t>
            </a:r>
            <a:r>
              <a:rPr lang="en-US" sz="1100" dirty="0">
                <a:solidFill>
                  <a:schemeClr val="dk1"/>
                </a:solidFill>
                <a:latin typeface="Montserrat"/>
                <a:ea typeface="Montserrat"/>
                <a:cs typeface="Montserrat"/>
                <a:sym typeface="Montserrat"/>
              </a:rPr>
              <a:t> </a:t>
            </a:r>
            <a:r>
              <a:rPr lang="en-US" sz="1100" dirty="0" err="1">
                <a:solidFill>
                  <a:schemeClr val="dk1"/>
                </a:solidFill>
                <a:latin typeface="Montserrat"/>
                <a:ea typeface="Montserrat"/>
                <a:cs typeface="Montserrat"/>
                <a:sym typeface="Montserrat"/>
              </a:rPr>
              <a:t>melalui</a:t>
            </a:r>
            <a:r>
              <a:rPr lang="en-US" sz="1100" dirty="0">
                <a:solidFill>
                  <a:schemeClr val="dk1"/>
                </a:solidFill>
                <a:latin typeface="Montserrat"/>
                <a:ea typeface="Montserrat"/>
                <a:cs typeface="Montserrat"/>
                <a:sym typeface="Montserrat"/>
              </a:rPr>
              <a:t> </a:t>
            </a:r>
            <a:r>
              <a:rPr lang="en-US" sz="1100" dirty="0" err="1">
                <a:solidFill>
                  <a:schemeClr val="dk1"/>
                </a:solidFill>
                <a:latin typeface="Montserrat"/>
                <a:ea typeface="Montserrat"/>
                <a:cs typeface="Montserrat"/>
                <a:sym typeface="Montserrat"/>
              </a:rPr>
              <a:t>jalur</a:t>
            </a:r>
            <a:r>
              <a:rPr lang="en-US" sz="1100" dirty="0">
                <a:solidFill>
                  <a:schemeClr val="dk1"/>
                </a:solidFill>
                <a:latin typeface="Montserrat"/>
                <a:ea typeface="Montserrat"/>
                <a:cs typeface="Montserrat"/>
                <a:sym typeface="Montserrat"/>
              </a:rPr>
              <a:t> </a:t>
            </a:r>
            <a:r>
              <a:rPr lang="en-US" sz="1100" dirty="0" err="1">
                <a:solidFill>
                  <a:schemeClr val="dk1"/>
                </a:solidFill>
                <a:latin typeface="Montserrat"/>
                <a:ea typeface="Montserrat"/>
                <a:cs typeface="Montserrat"/>
                <a:sym typeface="Montserrat"/>
              </a:rPr>
              <a:t>terpendek</a:t>
            </a:r>
            <a:r>
              <a:rPr lang="en-US" sz="1100" dirty="0">
                <a:solidFill>
                  <a:schemeClr val="dk1"/>
                </a:solidFill>
                <a:latin typeface="Montserrat"/>
                <a:ea typeface="Montserrat"/>
                <a:cs typeface="Montserrat"/>
                <a:sym typeface="Montserrat"/>
              </a:rPr>
              <a:t>.</a:t>
            </a:r>
            <a:endParaRPr sz="1100" dirty="0">
              <a:solidFill>
                <a:schemeClr val="dk1"/>
              </a:solidFill>
              <a:latin typeface="Montserrat"/>
              <a:ea typeface="Montserrat"/>
              <a:cs typeface="Montserrat"/>
              <a:sym typeface="Montserrat"/>
            </a:endParaRPr>
          </a:p>
        </p:txBody>
      </p:sp>
      <p:sp>
        <p:nvSpPr>
          <p:cNvPr id="2066" name="Google Shape;2066;p59"/>
          <p:cNvSpPr txBox="1"/>
          <p:nvPr/>
        </p:nvSpPr>
        <p:spPr>
          <a:xfrm>
            <a:off x="744671" y="3646099"/>
            <a:ext cx="1922723" cy="135024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50" dirty="0">
                <a:solidFill>
                  <a:schemeClr val="dk1"/>
                </a:solidFill>
                <a:latin typeface="Montserrat"/>
                <a:ea typeface="Montserrat"/>
                <a:cs typeface="Montserrat"/>
                <a:sym typeface="Montserrat"/>
              </a:rPr>
              <a:t>Tentukan Graph Dan Depot yang menjadi titik awal dan buat Daftar kosong untuk mencatat jalur yang akan di kunjungi.</a:t>
            </a:r>
            <a:endParaRPr sz="1050" dirty="0">
              <a:solidFill>
                <a:schemeClr val="dk1"/>
              </a:solidFill>
              <a:latin typeface="Montserrat"/>
              <a:ea typeface="Montserrat"/>
              <a:cs typeface="Montserrat"/>
              <a:sym typeface="Montserrat"/>
            </a:endParaRPr>
          </a:p>
        </p:txBody>
      </p:sp>
      <p:sp>
        <p:nvSpPr>
          <p:cNvPr id="2067" name="Google Shape;2067;p59"/>
          <p:cNvSpPr txBox="1"/>
          <p:nvPr/>
        </p:nvSpPr>
        <p:spPr>
          <a:xfrm>
            <a:off x="4567576" y="3646100"/>
            <a:ext cx="19203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Montserrat"/>
                <a:ea typeface="Montserrat"/>
                <a:cs typeface="Montserrat"/>
                <a:sym typeface="Montserrat"/>
              </a:rPr>
              <a:t>Setelah semua Depot dikunjungi, tambahkan lagi depot awal untuk mendapat jalur ke Depot awal.</a:t>
            </a:r>
            <a:endParaRPr sz="1200" dirty="0">
              <a:solidFill>
                <a:schemeClr val="dk1"/>
              </a:solidFill>
              <a:latin typeface="Montserrat"/>
              <a:ea typeface="Montserrat"/>
              <a:cs typeface="Montserrat"/>
              <a:sym typeface="Montserrat"/>
            </a:endParaRPr>
          </a:p>
        </p:txBody>
      </p:sp>
      <p:grpSp>
        <p:nvGrpSpPr>
          <p:cNvPr id="2068" name="Google Shape;2068;p59"/>
          <p:cNvGrpSpPr/>
          <p:nvPr/>
        </p:nvGrpSpPr>
        <p:grpSpPr>
          <a:xfrm>
            <a:off x="7225927" y="2753510"/>
            <a:ext cx="426501" cy="536674"/>
            <a:chOff x="2636386" y="3145176"/>
            <a:chExt cx="478408" cy="601990"/>
          </a:xfrm>
        </p:grpSpPr>
        <p:sp>
          <p:nvSpPr>
            <p:cNvPr id="2069" name="Google Shape;2069;p59"/>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9"/>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9"/>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9"/>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59"/>
          <p:cNvGrpSpPr/>
          <p:nvPr/>
        </p:nvGrpSpPr>
        <p:grpSpPr>
          <a:xfrm>
            <a:off x="1436204" y="2514105"/>
            <a:ext cx="537236" cy="403289"/>
            <a:chOff x="5351113" y="3220301"/>
            <a:chExt cx="602620" cy="452372"/>
          </a:xfrm>
        </p:grpSpPr>
        <p:sp>
          <p:nvSpPr>
            <p:cNvPr id="2075" name="Google Shape;2075;p59"/>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9"/>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9"/>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9"/>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9"/>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9"/>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9"/>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9"/>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9"/>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 name="Google Shape;2094;p59"/>
          <p:cNvGrpSpPr/>
          <p:nvPr/>
        </p:nvGrpSpPr>
        <p:grpSpPr>
          <a:xfrm>
            <a:off x="3347922" y="2778777"/>
            <a:ext cx="536704" cy="486141"/>
            <a:chOff x="6046403" y="3173534"/>
            <a:chExt cx="602023" cy="545307"/>
          </a:xfrm>
        </p:grpSpPr>
        <p:sp>
          <p:nvSpPr>
            <p:cNvPr id="2095" name="Google Shape;2095;p59"/>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59"/>
          <p:cNvGrpSpPr/>
          <p:nvPr/>
        </p:nvGrpSpPr>
        <p:grpSpPr>
          <a:xfrm>
            <a:off x="5285601" y="2447393"/>
            <a:ext cx="484249" cy="536704"/>
            <a:chOff x="2645541" y="4001992"/>
            <a:chExt cx="543184" cy="602023"/>
          </a:xfrm>
        </p:grpSpPr>
        <p:sp>
          <p:nvSpPr>
            <p:cNvPr id="2106" name="Google Shape;2106;p59"/>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9"/>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9"/>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9"/>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9"/>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 name="Google Shape;2124;p59"/>
          <p:cNvGrpSpPr/>
          <p:nvPr/>
        </p:nvGrpSpPr>
        <p:grpSpPr>
          <a:xfrm>
            <a:off x="1011700" y="1197775"/>
            <a:ext cx="76825" cy="76800"/>
            <a:chOff x="3104875" y="1099400"/>
            <a:chExt cx="76825" cy="76800"/>
          </a:xfrm>
        </p:grpSpPr>
        <p:sp>
          <p:nvSpPr>
            <p:cNvPr id="2125" name="Google Shape;2125;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59"/>
          <p:cNvGrpSpPr/>
          <p:nvPr/>
        </p:nvGrpSpPr>
        <p:grpSpPr>
          <a:xfrm>
            <a:off x="6556775" y="821850"/>
            <a:ext cx="76825" cy="76800"/>
            <a:chOff x="3104875" y="1099400"/>
            <a:chExt cx="76825" cy="76800"/>
          </a:xfrm>
        </p:grpSpPr>
        <p:sp>
          <p:nvSpPr>
            <p:cNvPr id="2128" name="Google Shape;2128;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59"/>
          <p:cNvGrpSpPr/>
          <p:nvPr/>
        </p:nvGrpSpPr>
        <p:grpSpPr>
          <a:xfrm>
            <a:off x="7149100" y="4197150"/>
            <a:ext cx="76825" cy="76800"/>
            <a:chOff x="3104875" y="1099400"/>
            <a:chExt cx="76825" cy="76800"/>
          </a:xfrm>
        </p:grpSpPr>
        <p:sp>
          <p:nvSpPr>
            <p:cNvPr id="2131" name="Google Shape;2131;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33" name="Google Shape;2133;p59"/>
          <p:cNvPicPr preferRelativeResize="0"/>
          <p:nvPr/>
        </p:nvPicPr>
        <p:blipFill rotWithShape="1">
          <a:blip r:embed="rId3">
            <a:alphaModFix/>
          </a:blip>
          <a:srcRect l="18647" t="7960" r="8852" b="8336"/>
          <a:stretch/>
        </p:blipFill>
        <p:spPr>
          <a:xfrm rot="-1406513">
            <a:off x="3028660" y="3983800"/>
            <a:ext cx="1175233" cy="763227"/>
          </a:xfrm>
          <a:prstGeom prst="rect">
            <a:avLst/>
          </a:prstGeom>
          <a:noFill/>
          <a:ln>
            <a:noFill/>
          </a:ln>
        </p:spPr>
      </p:pic>
      <p:pic>
        <p:nvPicPr>
          <p:cNvPr id="2134" name="Google Shape;2134;p59"/>
          <p:cNvPicPr preferRelativeResize="0"/>
          <p:nvPr/>
        </p:nvPicPr>
        <p:blipFill rotWithShape="1">
          <a:blip r:embed="rId4">
            <a:alphaModFix/>
          </a:blip>
          <a:srcRect l="22009" r="18455"/>
          <a:stretch/>
        </p:blipFill>
        <p:spPr>
          <a:xfrm rot="1913061">
            <a:off x="7375920" y="328184"/>
            <a:ext cx="861581" cy="814058"/>
          </a:xfrm>
          <a:prstGeom prst="rect">
            <a:avLst/>
          </a:prstGeom>
          <a:noFill/>
          <a:ln>
            <a:noFill/>
          </a:ln>
        </p:spPr>
      </p:pic>
      <p:pic>
        <p:nvPicPr>
          <p:cNvPr id="2135" name="Google Shape;2135;p59"/>
          <p:cNvPicPr preferRelativeResize="0"/>
          <p:nvPr/>
        </p:nvPicPr>
        <p:blipFill rotWithShape="1">
          <a:blip r:embed="rId3">
            <a:alphaModFix/>
          </a:blip>
          <a:srcRect l="18647" t="7960" r="8852" b="8336"/>
          <a:stretch/>
        </p:blipFill>
        <p:spPr>
          <a:xfrm rot="9084173">
            <a:off x="1237961" y="787475"/>
            <a:ext cx="1175231" cy="7632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2"/>
        <p:cNvGrpSpPr/>
        <p:nvPr/>
      </p:nvGrpSpPr>
      <p:grpSpPr>
        <a:xfrm>
          <a:off x="0" y="0"/>
          <a:ext cx="0" cy="0"/>
          <a:chOff x="0" y="0"/>
          <a:chExt cx="0" cy="0"/>
        </a:xfrm>
      </p:grpSpPr>
      <p:sp>
        <p:nvSpPr>
          <p:cNvPr id="1323" name="Google Shape;1323;p39"/>
          <p:cNvSpPr/>
          <p:nvPr/>
        </p:nvSpPr>
        <p:spPr>
          <a:xfrm rot="5400000">
            <a:off x="2575828" y="1657692"/>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9"/>
          <p:cNvSpPr/>
          <p:nvPr/>
        </p:nvSpPr>
        <p:spPr>
          <a:xfrm rot="5400000">
            <a:off x="5645168" y="1657692"/>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Struktur Data TSP Greedy</a:t>
            </a:r>
            <a:endParaRPr dirty="0"/>
          </a:p>
        </p:txBody>
      </p:sp>
      <p:sp>
        <p:nvSpPr>
          <p:cNvPr id="1327" name="Google Shape;1327;p39"/>
          <p:cNvSpPr txBox="1">
            <a:spLocks noGrp="1"/>
          </p:cNvSpPr>
          <p:nvPr>
            <p:ph type="subTitle" idx="1"/>
          </p:nvPr>
        </p:nvSpPr>
        <p:spPr>
          <a:xfrm>
            <a:off x="2006278" y="3158475"/>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sv-SE" sz="1200" dirty="0">
                <a:latin typeface="+mn-lt"/>
              </a:rPr>
              <a:t>Digunakan untuk menyimpan matriks adjacency yang merepresentasikan Graph.</a:t>
            </a:r>
          </a:p>
        </p:txBody>
      </p:sp>
      <p:sp>
        <p:nvSpPr>
          <p:cNvPr id="1328" name="Google Shape;1328;p39"/>
          <p:cNvSpPr txBox="1">
            <a:spLocks noGrp="1"/>
          </p:cNvSpPr>
          <p:nvPr>
            <p:ph type="subTitle" idx="2"/>
          </p:nvPr>
        </p:nvSpPr>
        <p:spPr>
          <a:xfrm>
            <a:off x="5075619" y="3158475"/>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Digunakan untuk menyimpan daftar Vertex/Depot yang telah dikunjungi dan membuat daftar Depot yang akan Dikunjungi.</a:t>
            </a:r>
            <a:endParaRPr sz="1100" dirty="0"/>
          </a:p>
        </p:txBody>
      </p:sp>
      <p:sp>
        <p:nvSpPr>
          <p:cNvPr id="1330" name="Google Shape;1330;p39"/>
          <p:cNvSpPr txBox="1">
            <a:spLocks noGrp="1"/>
          </p:cNvSpPr>
          <p:nvPr>
            <p:ph type="subTitle" idx="4"/>
          </p:nvPr>
        </p:nvSpPr>
        <p:spPr>
          <a:xfrm>
            <a:off x="2006278" y="2703900"/>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sv-SE" sz="1200" dirty="0">
                <a:latin typeface="Montserrat Black" panose="00000A00000000000000" pitchFamily="2" charset="0"/>
              </a:rPr>
              <a:t>Array 2D `adjacency`:</a:t>
            </a:r>
            <a:endParaRPr sz="1200" dirty="0">
              <a:latin typeface="Montserrat Black" panose="00000A00000000000000" pitchFamily="2" charset="0"/>
            </a:endParaRPr>
          </a:p>
        </p:txBody>
      </p:sp>
      <p:sp>
        <p:nvSpPr>
          <p:cNvPr id="1331" name="Google Shape;1331;p39"/>
          <p:cNvSpPr txBox="1">
            <a:spLocks noGrp="1"/>
          </p:cNvSpPr>
          <p:nvPr>
            <p:ph type="subTitle" idx="5"/>
          </p:nvPr>
        </p:nvSpPr>
        <p:spPr>
          <a:xfrm>
            <a:off x="5075619" y="2703900"/>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Stack&lt;Integer&gt;</a:t>
            </a:r>
            <a:endParaRPr sz="1600" dirty="0"/>
          </a:p>
        </p:txBody>
      </p:sp>
      <p:grpSp>
        <p:nvGrpSpPr>
          <p:cNvPr id="1333" name="Google Shape;1333;p39"/>
          <p:cNvGrpSpPr/>
          <p:nvPr/>
        </p:nvGrpSpPr>
        <p:grpSpPr>
          <a:xfrm>
            <a:off x="2788107" y="1770981"/>
            <a:ext cx="531542" cy="602023"/>
            <a:chOff x="4020665" y="1431080"/>
            <a:chExt cx="531542" cy="602023"/>
          </a:xfrm>
        </p:grpSpPr>
        <p:sp>
          <p:nvSpPr>
            <p:cNvPr id="1334" name="Google Shape;1334;p39"/>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9"/>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39"/>
          <p:cNvGrpSpPr/>
          <p:nvPr/>
        </p:nvGrpSpPr>
        <p:grpSpPr>
          <a:xfrm>
            <a:off x="5827862" y="1771014"/>
            <a:ext cx="590713" cy="601957"/>
            <a:chOff x="1230449" y="2288393"/>
            <a:chExt cx="590713" cy="601957"/>
          </a:xfrm>
        </p:grpSpPr>
        <p:sp>
          <p:nvSpPr>
            <p:cNvPr id="1350" name="Google Shape;1350;p39"/>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9"/>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39"/>
          <p:cNvGrpSpPr/>
          <p:nvPr/>
        </p:nvGrpSpPr>
        <p:grpSpPr>
          <a:xfrm>
            <a:off x="8219800" y="2094550"/>
            <a:ext cx="76825" cy="76800"/>
            <a:chOff x="3104875" y="1099400"/>
            <a:chExt cx="76825" cy="76800"/>
          </a:xfrm>
        </p:grpSpPr>
        <p:sp>
          <p:nvSpPr>
            <p:cNvPr id="1372" name="Google Shape;1372;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39"/>
          <p:cNvGrpSpPr/>
          <p:nvPr/>
        </p:nvGrpSpPr>
        <p:grpSpPr>
          <a:xfrm rot="1891135">
            <a:off x="3850828" y="4312543"/>
            <a:ext cx="76828" cy="76803"/>
            <a:chOff x="3104875" y="1099400"/>
            <a:chExt cx="76825" cy="76800"/>
          </a:xfrm>
        </p:grpSpPr>
        <p:sp>
          <p:nvSpPr>
            <p:cNvPr id="1375" name="Google Shape;1375;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39"/>
          <p:cNvGrpSpPr/>
          <p:nvPr/>
        </p:nvGrpSpPr>
        <p:grpSpPr>
          <a:xfrm>
            <a:off x="3152500" y="1391963"/>
            <a:ext cx="76825" cy="76800"/>
            <a:chOff x="3104875" y="1099400"/>
            <a:chExt cx="76825" cy="76800"/>
          </a:xfrm>
        </p:grpSpPr>
        <p:sp>
          <p:nvSpPr>
            <p:cNvPr id="1378" name="Google Shape;1378;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80" name="Google Shape;1380;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22"/>
        <p:cNvGrpSpPr/>
        <p:nvPr/>
      </p:nvGrpSpPr>
      <p:grpSpPr>
        <a:xfrm>
          <a:off x="0" y="0"/>
          <a:ext cx="0" cy="0"/>
          <a:chOff x="0" y="0"/>
          <a:chExt cx="0" cy="0"/>
        </a:xfrm>
      </p:grpSpPr>
      <p:sp>
        <p:nvSpPr>
          <p:cNvPr id="1326" name="Google Shape;1326;p39"/>
          <p:cNvSpPr txBox="1">
            <a:spLocks noGrp="1"/>
          </p:cNvSpPr>
          <p:nvPr>
            <p:ph type="title"/>
          </p:nvPr>
        </p:nvSpPr>
        <p:spPr>
          <a:xfrm>
            <a:off x="515800" y="15342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Pseudocode</a:t>
            </a:r>
            <a:endParaRPr sz="2000" dirty="0"/>
          </a:p>
        </p:txBody>
      </p:sp>
      <p:sp>
        <p:nvSpPr>
          <p:cNvPr id="1328" name="Google Shape;1328;p39"/>
          <p:cNvSpPr txBox="1">
            <a:spLocks noGrp="1"/>
          </p:cNvSpPr>
          <p:nvPr>
            <p:ph type="subTitle" idx="2"/>
          </p:nvPr>
        </p:nvSpPr>
        <p:spPr>
          <a:xfrm>
            <a:off x="1108221" y="587820"/>
            <a:ext cx="5312565" cy="38842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dirty="0" err="1">
                <a:solidFill>
                  <a:srgbClr val="FFFFFF"/>
                </a:solidFill>
                <a:effectLst/>
                <a:latin typeface="Montserrat" panose="00000500000000000000" pitchFamily="2" charset="0"/>
              </a:rPr>
              <a:t>runGreedyTSP</a:t>
            </a:r>
            <a:r>
              <a:rPr lang="en-US" sz="1100" b="0" i="0" dirty="0">
                <a:solidFill>
                  <a:srgbClr val="FFFFFF"/>
                </a:solidFill>
                <a:effectLst/>
                <a:latin typeface="Montserrat" panose="00000500000000000000" pitchFamily="2" charset="0"/>
              </a:rPr>
              <a:t>():</a:t>
            </a:r>
          </a:p>
          <a:p>
            <a:pPr marL="0" lvl="0" indent="0" algn="l" rtl="0">
              <a:spcBef>
                <a:spcPts val="0"/>
              </a:spcBef>
              <a:spcAft>
                <a:spcPts val="0"/>
              </a:spcAft>
              <a:buNone/>
            </a:pPr>
            <a:r>
              <a:rPr lang="en-US" sz="1100" b="0" i="0" dirty="0">
                <a:solidFill>
                  <a:srgbClr val="2E95D3"/>
                </a:solidFill>
                <a:effectLst/>
                <a:latin typeface="Montserrat" panose="00000500000000000000" pitchFamily="2" charset="0"/>
              </a:rPr>
              <a:t>if</a:t>
            </a:r>
            <a:r>
              <a:rPr lang="en-US" sz="1100" b="0" i="0" dirty="0">
                <a:solidFill>
                  <a:srgbClr val="FFFFFF"/>
                </a:solidFill>
                <a:effectLst/>
                <a:latin typeface="Montserrat" panose="00000500000000000000" pitchFamily="2" charset="0"/>
              </a:rPr>
              <a:t> adjacency </a:t>
            </a:r>
            <a:r>
              <a:rPr lang="en-US" sz="1100" b="0" i="0" dirty="0">
                <a:solidFill>
                  <a:srgbClr val="2E95D3"/>
                </a:solidFill>
                <a:effectLst/>
                <a:latin typeface="Montserrat" panose="00000500000000000000" pitchFamily="2" charset="0"/>
              </a:rPr>
              <a:t>is</a:t>
            </a:r>
            <a:r>
              <a:rPr lang="en-US" sz="1100" b="0" i="0" dirty="0">
                <a:solidFill>
                  <a:srgbClr val="FFFFFF"/>
                </a:solidFill>
                <a:effectLst/>
                <a:latin typeface="Montserrat" panose="00000500000000000000" pitchFamily="2" charset="0"/>
              </a:rPr>
              <a:t> </a:t>
            </a:r>
            <a:r>
              <a:rPr lang="en-US" sz="1100" b="0" i="0" dirty="0">
                <a:solidFill>
                  <a:srgbClr val="2E95D3"/>
                </a:solidFill>
                <a:effectLst/>
                <a:latin typeface="Montserrat" panose="00000500000000000000" pitchFamily="2" charset="0"/>
              </a:rPr>
              <a:t>not</a:t>
            </a:r>
            <a:r>
              <a:rPr lang="en-US" sz="1100" b="0" i="0" dirty="0">
                <a:solidFill>
                  <a:srgbClr val="FFFFFF"/>
                </a:solidFill>
                <a:effectLst/>
                <a:latin typeface="Montserrat" panose="00000500000000000000" pitchFamily="2" charset="0"/>
              </a:rPr>
              <a:t> </a:t>
            </a:r>
            <a:r>
              <a:rPr lang="en-US" sz="1100" b="0" i="0" dirty="0">
                <a:solidFill>
                  <a:srgbClr val="2E95D3"/>
                </a:solidFill>
                <a:effectLst/>
                <a:latin typeface="Montserrat" panose="00000500000000000000" pitchFamily="2" charset="0"/>
              </a:rPr>
              <a:t>null</a:t>
            </a:r>
            <a:r>
              <a:rPr lang="en-US" sz="1100" b="0" i="0" dirty="0">
                <a:solidFill>
                  <a:srgbClr val="FFFFFF"/>
                </a:solidFill>
                <a:effectLst/>
                <a:latin typeface="Montserrat" panose="00000500000000000000" pitchFamily="2" charset="0"/>
              </a:rPr>
              <a:t> </a:t>
            </a:r>
            <a:r>
              <a:rPr lang="en-US" sz="1100" b="0" i="0" dirty="0">
                <a:solidFill>
                  <a:srgbClr val="2E95D3"/>
                </a:solidFill>
                <a:effectLst/>
                <a:latin typeface="Montserrat" panose="00000500000000000000" pitchFamily="2" charset="0"/>
              </a:rPr>
              <a:t>and</a:t>
            </a:r>
            <a:r>
              <a:rPr lang="en-US" sz="1100" b="0" i="0" dirty="0">
                <a:solidFill>
                  <a:srgbClr val="FFFFFF"/>
                </a:solidFill>
                <a:effectLst/>
                <a:latin typeface="Montserrat" panose="00000500000000000000" pitchFamily="2" charset="0"/>
              </a:rPr>
              <a:t> </a:t>
            </a:r>
            <a:r>
              <a:rPr lang="en-US" sz="1100" b="0" i="0" dirty="0" err="1">
                <a:solidFill>
                  <a:srgbClr val="FFFFFF"/>
                </a:solidFill>
                <a:effectLst/>
                <a:latin typeface="Montserrat" panose="00000500000000000000" pitchFamily="2" charset="0"/>
              </a:rPr>
              <a:t>verTextDepot</a:t>
            </a:r>
            <a:r>
              <a:rPr lang="en-US" sz="1100" b="0" i="0" dirty="0">
                <a:solidFill>
                  <a:srgbClr val="FFFFFF"/>
                </a:solidFill>
                <a:effectLst/>
                <a:latin typeface="Montserrat" panose="00000500000000000000" pitchFamily="2" charset="0"/>
              </a:rPr>
              <a:t> </a:t>
            </a:r>
            <a:r>
              <a:rPr lang="en-US" sz="1100" b="0" i="0" dirty="0">
                <a:solidFill>
                  <a:srgbClr val="2E95D3"/>
                </a:solidFill>
                <a:effectLst/>
                <a:latin typeface="Montserrat" panose="00000500000000000000" pitchFamily="2" charset="0"/>
              </a:rPr>
              <a:t>is</a:t>
            </a:r>
            <a:r>
              <a:rPr lang="en-US" sz="1100" b="0" i="0" dirty="0">
                <a:solidFill>
                  <a:srgbClr val="FFFFFF"/>
                </a:solidFill>
                <a:effectLst/>
                <a:latin typeface="Montserrat" panose="00000500000000000000" pitchFamily="2" charset="0"/>
              </a:rPr>
              <a:t> greater than </a:t>
            </a:r>
            <a:r>
              <a:rPr lang="en-US" sz="1100" b="0" i="0" dirty="0">
                <a:solidFill>
                  <a:srgbClr val="2E95D3"/>
                </a:solidFill>
                <a:effectLst/>
                <a:latin typeface="Montserrat" panose="00000500000000000000" pitchFamily="2" charset="0"/>
              </a:rPr>
              <a:t>or</a:t>
            </a:r>
            <a:r>
              <a:rPr lang="en-US" sz="1100" b="0" i="0" dirty="0">
                <a:solidFill>
                  <a:srgbClr val="FFFFFF"/>
                </a:solidFill>
                <a:effectLst/>
                <a:latin typeface="Montserrat" panose="00000500000000000000" pitchFamily="2" charset="0"/>
              </a:rPr>
              <a:t> equal to </a:t>
            </a:r>
            <a:r>
              <a:rPr lang="en-US" sz="1100" b="0" i="0" dirty="0">
                <a:solidFill>
                  <a:srgbClr val="DF3079"/>
                </a:solidFill>
                <a:effectLst/>
                <a:latin typeface="Montserrat" panose="00000500000000000000" pitchFamily="2" charset="0"/>
              </a:rPr>
              <a:t>0</a:t>
            </a:r>
            <a:r>
              <a:rPr lang="en-US" sz="1100" b="0" i="0" dirty="0">
                <a:solidFill>
                  <a:srgbClr val="FFFFFF"/>
                </a:solidFill>
                <a:effectLst/>
                <a:latin typeface="Montserrat" panose="00000500000000000000" pitchFamily="2" charset="0"/>
              </a:rPr>
              <a:t> </a:t>
            </a:r>
            <a:r>
              <a:rPr lang="en-US" sz="1100" b="0" i="0" dirty="0">
                <a:solidFill>
                  <a:srgbClr val="2E95D3"/>
                </a:solidFill>
                <a:effectLst/>
                <a:latin typeface="Montserrat" panose="00000500000000000000" pitchFamily="2" charset="0"/>
              </a:rPr>
              <a:t>and</a:t>
            </a:r>
            <a:r>
              <a:rPr lang="en-US" sz="1100" b="0" i="0" dirty="0">
                <a:solidFill>
                  <a:srgbClr val="FFFFFF"/>
                </a:solidFill>
                <a:effectLst/>
                <a:latin typeface="Montserrat" panose="00000500000000000000" pitchFamily="2" charset="0"/>
              </a:rPr>
              <a:t> </a:t>
            </a:r>
            <a:r>
              <a:rPr lang="en-US" sz="1100" b="0" i="0" dirty="0" err="1">
                <a:solidFill>
                  <a:srgbClr val="FFFFFF"/>
                </a:solidFill>
                <a:effectLst/>
                <a:latin typeface="Montserrat" panose="00000500000000000000" pitchFamily="2" charset="0"/>
              </a:rPr>
              <a:t>verTextDepot</a:t>
            </a:r>
            <a:r>
              <a:rPr lang="en-US" sz="1100" b="0" i="0" dirty="0">
                <a:solidFill>
                  <a:srgbClr val="FFFFFF"/>
                </a:solidFill>
                <a:effectLst/>
                <a:latin typeface="Montserrat" panose="00000500000000000000" pitchFamily="2" charset="0"/>
              </a:rPr>
              <a:t> </a:t>
            </a:r>
            <a:r>
              <a:rPr lang="en-US" sz="1100" b="0" i="0" dirty="0">
                <a:solidFill>
                  <a:srgbClr val="2E95D3"/>
                </a:solidFill>
                <a:effectLst/>
                <a:latin typeface="Montserrat" panose="00000500000000000000" pitchFamily="2" charset="0"/>
              </a:rPr>
              <a:t>is</a:t>
            </a:r>
            <a:r>
              <a:rPr lang="en-US" sz="1100" b="0" i="0" dirty="0">
                <a:solidFill>
                  <a:srgbClr val="FFFFFF"/>
                </a:solidFill>
                <a:effectLst/>
                <a:latin typeface="Montserrat" panose="00000500000000000000" pitchFamily="2" charset="0"/>
              </a:rPr>
              <a:t> less than </a:t>
            </a:r>
            <a:r>
              <a:rPr lang="en-US" sz="1100" b="0" i="0" dirty="0" err="1">
                <a:solidFill>
                  <a:srgbClr val="FFFFFF"/>
                </a:solidFill>
                <a:effectLst/>
                <a:latin typeface="Montserrat" panose="00000500000000000000" pitchFamily="2" charset="0"/>
              </a:rPr>
              <a:t>adjacency.length</a:t>
            </a:r>
            <a:r>
              <a:rPr lang="en-US" sz="1100" b="0" i="0" dirty="0">
                <a:solidFill>
                  <a:srgbClr val="FFFFFF"/>
                </a:solidFill>
                <a:effectLst/>
                <a:latin typeface="Montserrat" panose="00000500000000000000" pitchFamily="2" charset="0"/>
              </a:rPr>
              <a:t>:</a:t>
            </a:r>
          </a:p>
          <a:p>
            <a:pPr marL="457200" lvl="1" indent="0" algn="l"/>
            <a:r>
              <a:rPr lang="en-US" sz="1100" b="0" i="0" dirty="0" err="1">
                <a:solidFill>
                  <a:srgbClr val="FFFFFF"/>
                </a:solidFill>
                <a:effectLst/>
                <a:latin typeface="Montserrat" panose="00000500000000000000" pitchFamily="2" charset="0"/>
              </a:rPr>
              <a:t>solusiTSPGreedy</a:t>
            </a:r>
            <a:r>
              <a:rPr lang="en-US" sz="1100" b="0" i="0" dirty="0">
                <a:solidFill>
                  <a:srgbClr val="FFFFFF"/>
                </a:solidFill>
                <a:effectLst/>
                <a:latin typeface="Montserrat" panose="00000500000000000000" pitchFamily="2" charset="0"/>
              </a:rPr>
              <a:t> = </a:t>
            </a:r>
            <a:r>
              <a:rPr lang="en-US" sz="1100" b="0" i="0" dirty="0">
                <a:solidFill>
                  <a:srgbClr val="2E95D3"/>
                </a:solidFill>
                <a:effectLst/>
                <a:latin typeface="Montserrat" panose="00000500000000000000" pitchFamily="2" charset="0"/>
              </a:rPr>
              <a:t>null</a:t>
            </a:r>
            <a:r>
              <a:rPr lang="en-US" sz="1100" b="0" i="0" dirty="0">
                <a:solidFill>
                  <a:srgbClr val="FFFFFF"/>
                </a:solidFill>
                <a:effectLst/>
                <a:latin typeface="Montserrat" panose="00000500000000000000" pitchFamily="2" charset="0"/>
              </a:rPr>
              <a:t> </a:t>
            </a:r>
          </a:p>
          <a:p>
            <a:pPr marL="457200" lvl="1" indent="0" algn="l"/>
            <a:r>
              <a:rPr lang="en-US" sz="1100" b="0" i="0" dirty="0" err="1">
                <a:solidFill>
                  <a:srgbClr val="FFFFFF"/>
                </a:solidFill>
                <a:effectLst/>
                <a:latin typeface="Montserrat" panose="00000500000000000000" pitchFamily="2" charset="0"/>
              </a:rPr>
              <a:t>numVertex</a:t>
            </a:r>
            <a:r>
              <a:rPr lang="en-US" sz="1100" b="0" i="0" dirty="0">
                <a:solidFill>
                  <a:srgbClr val="FFFFFF"/>
                </a:solidFill>
                <a:effectLst/>
                <a:latin typeface="Montserrat" panose="00000500000000000000" pitchFamily="2" charset="0"/>
              </a:rPr>
              <a:t> = </a:t>
            </a:r>
            <a:r>
              <a:rPr lang="en-US" sz="1100" b="0" i="0" dirty="0" err="1">
                <a:solidFill>
                  <a:srgbClr val="FFFFFF"/>
                </a:solidFill>
                <a:effectLst/>
                <a:latin typeface="Montserrat" panose="00000500000000000000" pitchFamily="2" charset="0"/>
              </a:rPr>
              <a:t>adjacency.length</a:t>
            </a:r>
            <a:r>
              <a:rPr lang="en-US" sz="1100" b="0" i="0" dirty="0">
                <a:solidFill>
                  <a:srgbClr val="FFFFFF"/>
                </a:solidFill>
                <a:effectLst/>
                <a:latin typeface="Montserrat" panose="00000500000000000000" pitchFamily="2" charset="0"/>
              </a:rPr>
              <a:t> </a:t>
            </a:r>
          </a:p>
          <a:p>
            <a:pPr marL="457200" lvl="1" indent="0" algn="l"/>
            <a:r>
              <a:rPr lang="en-US" sz="1100" b="0" i="0" dirty="0">
                <a:solidFill>
                  <a:srgbClr val="FFFFFF"/>
                </a:solidFill>
                <a:effectLst/>
                <a:latin typeface="Montserrat" panose="00000500000000000000" pitchFamily="2" charset="0"/>
              </a:rPr>
              <a:t>visited = </a:t>
            </a:r>
            <a:r>
              <a:rPr lang="en-US" sz="1100" b="0" i="0" dirty="0">
                <a:solidFill>
                  <a:srgbClr val="2E95D3"/>
                </a:solidFill>
                <a:effectLst/>
                <a:latin typeface="Montserrat" panose="00000500000000000000" pitchFamily="2" charset="0"/>
              </a:rPr>
              <a:t>new</a:t>
            </a:r>
            <a:r>
              <a:rPr lang="en-US" sz="1100" b="0" i="0" dirty="0">
                <a:solidFill>
                  <a:srgbClr val="FFFFFF"/>
                </a:solidFill>
                <a:effectLst/>
                <a:latin typeface="Montserrat" panose="00000500000000000000" pitchFamily="2" charset="0"/>
              </a:rPr>
              <a:t> Stack&lt;Integer&gt;() </a:t>
            </a:r>
          </a:p>
          <a:p>
            <a:pPr marL="457200" lvl="1" indent="0" algn="l"/>
            <a:r>
              <a:rPr lang="en-US" sz="1100" b="0" i="0" dirty="0" err="1">
                <a:solidFill>
                  <a:srgbClr val="FFFFFF"/>
                </a:solidFill>
                <a:effectLst/>
                <a:latin typeface="Montserrat" panose="00000500000000000000" pitchFamily="2" charset="0"/>
              </a:rPr>
              <a:t>visited.push</a:t>
            </a:r>
            <a:r>
              <a:rPr lang="en-US" sz="1100" b="0" i="0" dirty="0">
                <a:solidFill>
                  <a:srgbClr val="FFFFFF"/>
                </a:solidFill>
                <a:effectLst/>
                <a:latin typeface="Montserrat" panose="00000500000000000000" pitchFamily="2" charset="0"/>
              </a:rPr>
              <a:t>(</a:t>
            </a:r>
            <a:r>
              <a:rPr lang="en-US" sz="1100" b="0" i="0" dirty="0" err="1">
                <a:solidFill>
                  <a:srgbClr val="FFFFFF"/>
                </a:solidFill>
                <a:effectLst/>
                <a:latin typeface="Montserrat" panose="00000500000000000000" pitchFamily="2" charset="0"/>
              </a:rPr>
              <a:t>verTextDepot</a:t>
            </a:r>
            <a:r>
              <a:rPr lang="en-US" sz="1100" b="0" i="0" dirty="0">
                <a:solidFill>
                  <a:srgbClr val="FFFFFF"/>
                </a:solidFill>
                <a:effectLst/>
                <a:latin typeface="Montserrat" panose="00000500000000000000" pitchFamily="2" charset="0"/>
              </a:rPr>
              <a:t>)</a:t>
            </a:r>
          </a:p>
          <a:p>
            <a:pPr marL="0" lvl="0" indent="0" algn="l" rtl="0">
              <a:spcBef>
                <a:spcPts val="0"/>
              </a:spcBef>
              <a:spcAft>
                <a:spcPts val="0"/>
              </a:spcAft>
              <a:buNone/>
            </a:pPr>
            <a:r>
              <a:rPr lang="en-US" sz="1100" b="0" i="0" dirty="0">
                <a:solidFill>
                  <a:srgbClr val="2E95D3"/>
                </a:solidFill>
                <a:effectLst/>
                <a:latin typeface="Montserrat" panose="00000500000000000000" pitchFamily="2" charset="0"/>
              </a:rPr>
              <a:t>while</a:t>
            </a:r>
            <a:r>
              <a:rPr lang="en-US" sz="1100" b="0" i="0" dirty="0">
                <a:solidFill>
                  <a:srgbClr val="FFFFFF"/>
                </a:solidFill>
                <a:effectLst/>
                <a:latin typeface="Montserrat" panose="00000500000000000000" pitchFamily="2" charset="0"/>
              </a:rPr>
              <a:t> </a:t>
            </a:r>
            <a:r>
              <a:rPr lang="en-US" sz="1100" b="0" i="0" dirty="0" err="1">
                <a:solidFill>
                  <a:srgbClr val="FFFFFF"/>
                </a:solidFill>
                <a:effectLst/>
                <a:latin typeface="Montserrat" panose="00000500000000000000" pitchFamily="2" charset="0"/>
              </a:rPr>
              <a:t>visited.size</a:t>
            </a:r>
            <a:r>
              <a:rPr lang="en-US" sz="1100" b="0" i="0" dirty="0">
                <a:solidFill>
                  <a:srgbClr val="FFFFFF"/>
                </a:solidFill>
                <a:effectLst/>
                <a:latin typeface="Montserrat" panose="00000500000000000000" pitchFamily="2" charset="0"/>
              </a:rPr>
              <a:t>() </a:t>
            </a:r>
            <a:r>
              <a:rPr lang="en-US" sz="1100" b="0" i="0" dirty="0">
                <a:solidFill>
                  <a:srgbClr val="2E95D3"/>
                </a:solidFill>
                <a:effectLst/>
                <a:latin typeface="Montserrat" panose="00000500000000000000" pitchFamily="2" charset="0"/>
              </a:rPr>
              <a:t>is</a:t>
            </a:r>
            <a:r>
              <a:rPr lang="en-US" sz="1100" b="0" i="0" dirty="0">
                <a:solidFill>
                  <a:srgbClr val="FFFFFF"/>
                </a:solidFill>
                <a:effectLst/>
                <a:latin typeface="Montserrat" panose="00000500000000000000" pitchFamily="2" charset="0"/>
              </a:rPr>
              <a:t> less than </a:t>
            </a:r>
            <a:r>
              <a:rPr lang="en-US" sz="1100" b="0" i="0" dirty="0" err="1">
                <a:solidFill>
                  <a:srgbClr val="FFFFFF"/>
                </a:solidFill>
                <a:effectLst/>
                <a:latin typeface="Montserrat" panose="00000500000000000000" pitchFamily="2" charset="0"/>
              </a:rPr>
              <a:t>numVertex</a:t>
            </a:r>
            <a:r>
              <a:rPr lang="en-US" sz="1100" b="0" i="0" dirty="0">
                <a:solidFill>
                  <a:srgbClr val="FFFFFF"/>
                </a:solidFill>
                <a:effectLst/>
                <a:latin typeface="Montserrat" panose="00000500000000000000" pitchFamily="2" charset="0"/>
              </a:rPr>
              <a:t>:</a:t>
            </a:r>
            <a:endParaRPr lang="en-US" sz="1100" dirty="0">
              <a:solidFill>
                <a:srgbClr val="FFFFFF"/>
              </a:solidFill>
              <a:latin typeface="Montserrat" panose="00000500000000000000" pitchFamily="2" charset="0"/>
            </a:endParaRPr>
          </a:p>
          <a:p>
            <a:pPr marL="0" lvl="0" indent="0" algn="l" rtl="0">
              <a:spcBef>
                <a:spcPts val="0"/>
              </a:spcBef>
              <a:spcAft>
                <a:spcPts val="0"/>
              </a:spcAft>
              <a:buNone/>
            </a:pPr>
            <a:r>
              <a:rPr lang="en-US" sz="1100" b="0" i="0" dirty="0">
                <a:solidFill>
                  <a:srgbClr val="FFFFFF"/>
                </a:solidFill>
                <a:effectLst/>
                <a:latin typeface="Montserrat" panose="00000500000000000000" pitchFamily="2" charset="0"/>
              </a:rPr>
              <a:t>	</a:t>
            </a:r>
            <a:r>
              <a:rPr lang="en-US" sz="1100" b="0" i="0" dirty="0" err="1">
                <a:solidFill>
                  <a:srgbClr val="FFFFFF"/>
                </a:solidFill>
                <a:effectLst/>
                <a:latin typeface="Montserrat" panose="00000500000000000000" pitchFamily="2" charset="0"/>
              </a:rPr>
              <a:t>currentVertex</a:t>
            </a:r>
            <a:r>
              <a:rPr lang="en-US" sz="1100" b="0" i="0" dirty="0">
                <a:solidFill>
                  <a:srgbClr val="FFFFFF"/>
                </a:solidFill>
                <a:effectLst/>
                <a:latin typeface="Montserrat" panose="00000500000000000000" pitchFamily="2" charset="0"/>
              </a:rPr>
              <a:t> = </a:t>
            </a:r>
            <a:r>
              <a:rPr lang="en-US" sz="1100" b="0" i="0" dirty="0" err="1">
                <a:solidFill>
                  <a:srgbClr val="FFFFFF"/>
                </a:solidFill>
                <a:effectLst/>
                <a:latin typeface="Montserrat" panose="00000500000000000000" pitchFamily="2" charset="0"/>
              </a:rPr>
              <a:t>visited.peek</a:t>
            </a:r>
            <a:r>
              <a:rPr lang="en-US" sz="1100" b="0" i="0" dirty="0">
                <a:solidFill>
                  <a:srgbClr val="FFFFFF"/>
                </a:solidFill>
                <a:effectLst/>
                <a:latin typeface="Montserrat" panose="00000500000000000000" pitchFamily="2" charset="0"/>
              </a:rPr>
              <a:t>()</a:t>
            </a:r>
          </a:p>
          <a:p>
            <a:pPr marL="0" lvl="0" indent="0" algn="l" rtl="0">
              <a:spcBef>
                <a:spcPts val="0"/>
              </a:spcBef>
              <a:spcAft>
                <a:spcPts val="0"/>
              </a:spcAft>
              <a:buNone/>
            </a:pPr>
            <a:r>
              <a:rPr lang="en-US" sz="1100" b="0" i="0" dirty="0">
                <a:solidFill>
                  <a:srgbClr val="FFFFFF"/>
                </a:solidFill>
                <a:effectLst/>
                <a:latin typeface="Montserrat" panose="00000500000000000000" pitchFamily="2" charset="0"/>
              </a:rPr>
              <a:t>	</a:t>
            </a:r>
            <a:r>
              <a:rPr lang="en-US" sz="1100" b="0" i="0" dirty="0" err="1">
                <a:solidFill>
                  <a:srgbClr val="FFFFFF"/>
                </a:solidFill>
                <a:effectLst/>
                <a:latin typeface="Montserrat" panose="00000500000000000000" pitchFamily="2" charset="0"/>
              </a:rPr>
              <a:t>nextVertex</a:t>
            </a:r>
            <a:r>
              <a:rPr lang="en-US" sz="1100" b="0" i="0" dirty="0">
                <a:solidFill>
                  <a:srgbClr val="FFFFFF"/>
                </a:solidFill>
                <a:effectLst/>
                <a:latin typeface="Montserrat" panose="00000500000000000000" pitchFamily="2" charset="0"/>
              </a:rPr>
              <a:t> = </a:t>
            </a:r>
            <a:r>
              <a:rPr lang="en-US" sz="1100" b="0" i="0" dirty="0">
                <a:solidFill>
                  <a:srgbClr val="DF3079"/>
                </a:solidFill>
                <a:effectLst/>
                <a:latin typeface="Montserrat" panose="00000500000000000000" pitchFamily="2" charset="0"/>
              </a:rPr>
              <a:t>-1</a:t>
            </a:r>
            <a:endParaRPr lang="en-US" sz="1100" dirty="0">
              <a:solidFill>
                <a:srgbClr val="FFFFFF"/>
              </a:solidFill>
              <a:latin typeface="Montserrat" panose="00000500000000000000" pitchFamily="2" charset="0"/>
            </a:endParaRPr>
          </a:p>
          <a:p>
            <a:pPr marL="0" lvl="0" indent="0" algn="l" rtl="0">
              <a:spcBef>
                <a:spcPts val="0"/>
              </a:spcBef>
              <a:spcAft>
                <a:spcPts val="0"/>
              </a:spcAft>
              <a:buNone/>
            </a:pPr>
            <a:r>
              <a:rPr lang="en-US" sz="1100" b="0" i="0" dirty="0">
                <a:solidFill>
                  <a:srgbClr val="FFFFFF"/>
                </a:solidFill>
                <a:effectLst/>
                <a:latin typeface="Montserrat" panose="00000500000000000000" pitchFamily="2" charset="0"/>
              </a:rPr>
              <a:t>	</a:t>
            </a:r>
            <a:r>
              <a:rPr lang="en-US" sz="1100" b="0" i="0" dirty="0" err="1">
                <a:solidFill>
                  <a:srgbClr val="FFFFFF"/>
                </a:solidFill>
                <a:effectLst/>
                <a:latin typeface="Montserrat" panose="00000500000000000000" pitchFamily="2" charset="0"/>
              </a:rPr>
              <a:t>minDistance</a:t>
            </a:r>
            <a:r>
              <a:rPr lang="en-US" sz="1100" b="0" i="0" dirty="0">
                <a:solidFill>
                  <a:srgbClr val="FFFFFF"/>
                </a:solidFill>
                <a:effectLst/>
                <a:latin typeface="Montserrat" panose="00000500000000000000" pitchFamily="2" charset="0"/>
              </a:rPr>
              <a:t> = infinity</a:t>
            </a:r>
          </a:p>
          <a:p>
            <a:pPr marL="0" lvl="0" indent="0" algn="l" rtl="0">
              <a:spcBef>
                <a:spcPts val="0"/>
              </a:spcBef>
              <a:spcAft>
                <a:spcPts val="0"/>
              </a:spcAft>
              <a:buNone/>
            </a:pPr>
            <a:r>
              <a:rPr lang="en-US" sz="1100" b="0" i="0" dirty="0">
                <a:solidFill>
                  <a:srgbClr val="2E95D3"/>
                </a:solidFill>
                <a:effectLst/>
                <a:latin typeface="Montserrat" panose="00000500000000000000" pitchFamily="2" charset="0"/>
              </a:rPr>
              <a:t>for</a:t>
            </a:r>
            <a:r>
              <a:rPr lang="en-US" sz="1100" b="0" i="0" dirty="0">
                <a:solidFill>
                  <a:srgbClr val="FFFFFF"/>
                </a:solidFill>
                <a:effectLst/>
                <a:latin typeface="Montserrat" panose="00000500000000000000" pitchFamily="2" charset="0"/>
              </a:rPr>
              <a:t> j </a:t>
            </a:r>
            <a:r>
              <a:rPr lang="en-US" sz="1100" b="0" i="0" dirty="0">
                <a:solidFill>
                  <a:srgbClr val="2E95D3"/>
                </a:solidFill>
                <a:effectLst/>
                <a:latin typeface="Montserrat" panose="00000500000000000000" pitchFamily="2" charset="0"/>
              </a:rPr>
              <a:t>from</a:t>
            </a:r>
            <a:r>
              <a:rPr lang="en-US" sz="1100" b="0" i="0" dirty="0">
                <a:solidFill>
                  <a:srgbClr val="FFFFFF"/>
                </a:solidFill>
                <a:effectLst/>
                <a:latin typeface="Montserrat" panose="00000500000000000000" pitchFamily="2" charset="0"/>
              </a:rPr>
              <a:t> </a:t>
            </a:r>
            <a:r>
              <a:rPr lang="en-US" sz="1100" b="0" i="0" dirty="0">
                <a:solidFill>
                  <a:srgbClr val="DF3079"/>
                </a:solidFill>
                <a:effectLst/>
                <a:latin typeface="Montserrat" panose="00000500000000000000" pitchFamily="2" charset="0"/>
              </a:rPr>
              <a:t>0</a:t>
            </a:r>
            <a:r>
              <a:rPr lang="en-US" sz="1100" b="0" i="0" dirty="0">
                <a:solidFill>
                  <a:srgbClr val="FFFFFF"/>
                </a:solidFill>
                <a:effectLst/>
                <a:latin typeface="Montserrat" panose="00000500000000000000" pitchFamily="2" charset="0"/>
              </a:rPr>
              <a:t> to </a:t>
            </a:r>
            <a:r>
              <a:rPr lang="en-US" sz="1100" b="0" i="0" dirty="0" err="1">
                <a:solidFill>
                  <a:srgbClr val="FFFFFF"/>
                </a:solidFill>
                <a:effectLst/>
                <a:latin typeface="Montserrat" panose="00000500000000000000" pitchFamily="2" charset="0"/>
              </a:rPr>
              <a:t>numVertex</a:t>
            </a:r>
            <a:r>
              <a:rPr lang="en-US" sz="1100" b="0" i="0" dirty="0">
                <a:solidFill>
                  <a:srgbClr val="FFFFFF"/>
                </a:solidFill>
                <a:effectLst/>
                <a:latin typeface="Montserrat" panose="00000500000000000000" pitchFamily="2" charset="0"/>
              </a:rPr>
              <a:t> - </a:t>
            </a:r>
            <a:r>
              <a:rPr lang="en-US" sz="1100" b="0" i="0" dirty="0">
                <a:solidFill>
                  <a:srgbClr val="DF3079"/>
                </a:solidFill>
                <a:effectLst/>
                <a:latin typeface="Montserrat" panose="00000500000000000000" pitchFamily="2" charset="0"/>
              </a:rPr>
              <a:t>1</a:t>
            </a:r>
            <a:r>
              <a:rPr lang="en-US" sz="1100" b="0" i="0" dirty="0">
                <a:solidFill>
                  <a:srgbClr val="FFFFFF"/>
                </a:solidFill>
                <a:effectLst/>
                <a:latin typeface="Montserrat" panose="00000500000000000000" pitchFamily="2" charset="0"/>
              </a:rPr>
              <a:t>:</a:t>
            </a:r>
            <a:endParaRPr lang="en-US" sz="1100" dirty="0">
              <a:solidFill>
                <a:srgbClr val="FFFFFF"/>
              </a:solidFill>
              <a:latin typeface="Montserrat" panose="00000500000000000000" pitchFamily="2" charset="0"/>
            </a:endParaRPr>
          </a:p>
          <a:p>
            <a:pPr marL="0" lvl="0" indent="0" algn="l" rtl="0">
              <a:spcBef>
                <a:spcPts val="0"/>
              </a:spcBef>
              <a:spcAft>
                <a:spcPts val="0"/>
              </a:spcAft>
              <a:buNone/>
            </a:pPr>
            <a:r>
              <a:rPr lang="en-US" sz="1100" b="0" i="0" dirty="0">
                <a:solidFill>
                  <a:srgbClr val="FFFFFF"/>
                </a:solidFill>
                <a:effectLst/>
                <a:latin typeface="Montserrat" panose="00000500000000000000" pitchFamily="2" charset="0"/>
              </a:rPr>
              <a:t>	distance = adjacency[</a:t>
            </a:r>
            <a:r>
              <a:rPr lang="en-US" sz="1100" b="0" i="0" dirty="0" err="1">
                <a:solidFill>
                  <a:srgbClr val="FFFFFF"/>
                </a:solidFill>
                <a:effectLst/>
                <a:latin typeface="Montserrat" panose="00000500000000000000" pitchFamily="2" charset="0"/>
              </a:rPr>
              <a:t>currentVertex</a:t>
            </a:r>
            <a:r>
              <a:rPr lang="en-US" sz="1100" b="0" i="0" dirty="0">
                <a:solidFill>
                  <a:srgbClr val="FFFFFF"/>
                </a:solidFill>
                <a:effectLst/>
                <a:latin typeface="Montserrat" panose="00000500000000000000" pitchFamily="2" charset="0"/>
              </a:rPr>
              <a:t>][j]</a:t>
            </a:r>
          </a:p>
          <a:p>
            <a:pPr marL="0" lvl="0" indent="0" algn="l" rtl="0">
              <a:spcBef>
                <a:spcPts val="0"/>
              </a:spcBef>
              <a:spcAft>
                <a:spcPts val="0"/>
              </a:spcAft>
              <a:buNone/>
            </a:pPr>
            <a:r>
              <a:rPr lang="en-US" sz="1100" b="0" i="0" dirty="0">
                <a:solidFill>
                  <a:srgbClr val="2E95D3"/>
                </a:solidFill>
                <a:effectLst/>
                <a:latin typeface="Montserrat" panose="00000500000000000000" pitchFamily="2" charset="0"/>
              </a:rPr>
              <a:t>      if</a:t>
            </a:r>
            <a:r>
              <a:rPr lang="en-US" sz="1100" b="0" i="0" dirty="0">
                <a:solidFill>
                  <a:srgbClr val="FFFFFF"/>
                </a:solidFill>
                <a:effectLst/>
                <a:latin typeface="Montserrat" panose="00000500000000000000" pitchFamily="2" charset="0"/>
              </a:rPr>
              <a:t> j </a:t>
            </a:r>
            <a:r>
              <a:rPr lang="en-US" sz="1100" b="0" i="0" dirty="0">
                <a:solidFill>
                  <a:srgbClr val="2E95D3"/>
                </a:solidFill>
                <a:effectLst/>
                <a:latin typeface="Montserrat" panose="00000500000000000000" pitchFamily="2" charset="0"/>
              </a:rPr>
              <a:t>is</a:t>
            </a:r>
            <a:r>
              <a:rPr lang="en-US" sz="1100" b="0" i="0" dirty="0">
                <a:solidFill>
                  <a:srgbClr val="FFFFFF"/>
                </a:solidFill>
                <a:effectLst/>
                <a:latin typeface="Montserrat" panose="00000500000000000000" pitchFamily="2" charset="0"/>
              </a:rPr>
              <a:t> </a:t>
            </a:r>
            <a:r>
              <a:rPr lang="en-US" sz="1100" b="0" i="0" dirty="0">
                <a:solidFill>
                  <a:srgbClr val="2E95D3"/>
                </a:solidFill>
                <a:effectLst/>
                <a:latin typeface="Montserrat" panose="00000500000000000000" pitchFamily="2" charset="0"/>
              </a:rPr>
              <a:t>not</a:t>
            </a:r>
            <a:r>
              <a:rPr lang="en-US" sz="1100" b="0" i="0" dirty="0">
                <a:solidFill>
                  <a:srgbClr val="FFFFFF"/>
                </a:solidFill>
                <a:effectLst/>
                <a:latin typeface="Montserrat" panose="00000500000000000000" pitchFamily="2" charset="0"/>
              </a:rPr>
              <a:t> </a:t>
            </a:r>
            <a:r>
              <a:rPr lang="en-US" sz="1100" b="0" i="0" dirty="0">
                <a:solidFill>
                  <a:srgbClr val="2E95D3"/>
                </a:solidFill>
                <a:effectLst/>
                <a:latin typeface="Montserrat" panose="00000500000000000000" pitchFamily="2" charset="0"/>
              </a:rPr>
              <a:t>in</a:t>
            </a:r>
            <a:r>
              <a:rPr lang="en-US" sz="1100" b="0" i="0" dirty="0">
                <a:solidFill>
                  <a:srgbClr val="FFFFFF"/>
                </a:solidFill>
                <a:effectLst/>
                <a:latin typeface="Montserrat" panose="00000500000000000000" pitchFamily="2" charset="0"/>
              </a:rPr>
              <a:t> visited </a:t>
            </a:r>
            <a:r>
              <a:rPr lang="en-US" sz="1100" b="0" i="0" dirty="0">
                <a:solidFill>
                  <a:srgbClr val="2E95D3"/>
                </a:solidFill>
                <a:effectLst/>
                <a:latin typeface="Montserrat" panose="00000500000000000000" pitchFamily="2" charset="0"/>
              </a:rPr>
              <a:t>and</a:t>
            </a:r>
            <a:r>
              <a:rPr lang="en-US" sz="1100" b="0" i="0" dirty="0">
                <a:solidFill>
                  <a:srgbClr val="FFFFFF"/>
                </a:solidFill>
                <a:effectLst/>
                <a:latin typeface="Montserrat" panose="00000500000000000000" pitchFamily="2" charset="0"/>
              </a:rPr>
              <a:t> distance &lt; </a:t>
            </a:r>
            <a:r>
              <a:rPr lang="en-US" sz="1100" b="0" i="0" dirty="0" err="1">
                <a:solidFill>
                  <a:srgbClr val="FFFFFF"/>
                </a:solidFill>
                <a:effectLst/>
                <a:latin typeface="Montserrat" panose="00000500000000000000" pitchFamily="2" charset="0"/>
              </a:rPr>
              <a:t>minDistance</a:t>
            </a:r>
            <a:r>
              <a:rPr lang="en-US" sz="1100" b="0" i="0" dirty="0">
                <a:solidFill>
                  <a:srgbClr val="FFFFFF"/>
                </a:solidFill>
                <a:effectLst/>
                <a:latin typeface="Montserrat" panose="00000500000000000000" pitchFamily="2" charset="0"/>
              </a:rPr>
              <a:t>:</a:t>
            </a:r>
            <a:endParaRPr lang="en-US" sz="1100" dirty="0">
              <a:solidFill>
                <a:srgbClr val="FFFFFF"/>
              </a:solidFill>
              <a:latin typeface="Montserrat" panose="00000500000000000000" pitchFamily="2" charset="0"/>
            </a:endParaRPr>
          </a:p>
          <a:p>
            <a:pPr marL="0" lvl="0" indent="0" algn="l" rtl="0">
              <a:spcBef>
                <a:spcPts val="0"/>
              </a:spcBef>
              <a:spcAft>
                <a:spcPts val="0"/>
              </a:spcAft>
              <a:buNone/>
            </a:pPr>
            <a:r>
              <a:rPr lang="en-US" sz="1100" dirty="0">
                <a:solidFill>
                  <a:srgbClr val="FFFFFF"/>
                </a:solidFill>
                <a:latin typeface="Montserrat" panose="00000500000000000000" pitchFamily="2" charset="0"/>
              </a:rPr>
              <a:t>	</a:t>
            </a:r>
            <a:r>
              <a:rPr lang="en-US" sz="1100" b="0" i="0" dirty="0" err="1">
                <a:solidFill>
                  <a:srgbClr val="FFFFFF"/>
                </a:solidFill>
                <a:effectLst/>
                <a:latin typeface="Montserrat" panose="00000500000000000000" pitchFamily="2" charset="0"/>
              </a:rPr>
              <a:t>minDistance</a:t>
            </a:r>
            <a:r>
              <a:rPr lang="en-US" sz="1100" b="0" i="0" dirty="0">
                <a:solidFill>
                  <a:srgbClr val="FFFFFF"/>
                </a:solidFill>
                <a:effectLst/>
                <a:latin typeface="Montserrat" panose="00000500000000000000" pitchFamily="2" charset="0"/>
              </a:rPr>
              <a:t> = distance</a:t>
            </a:r>
          </a:p>
          <a:p>
            <a:pPr marL="0" lvl="0" indent="0" algn="l" rtl="0">
              <a:spcBef>
                <a:spcPts val="0"/>
              </a:spcBef>
              <a:spcAft>
                <a:spcPts val="0"/>
              </a:spcAft>
              <a:buNone/>
            </a:pPr>
            <a:r>
              <a:rPr lang="en-US" sz="1000" dirty="0">
                <a:latin typeface="Montserrat" panose="00000500000000000000" pitchFamily="2" charset="0"/>
              </a:rPr>
              <a:t>	</a:t>
            </a:r>
            <a:r>
              <a:rPr lang="en-US" sz="1100" b="0" i="0" dirty="0" err="1">
                <a:solidFill>
                  <a:srgbClr val="FFFFFF"/>
                </a:solidFill>
                <a:effectLst/>
                <a:latin typeface="Montserrat" panose="00000500000000000000" pitchFamily="2" charset="0"/>
              </a:rPr>
              <a:t>nextVertex</a:t>
            </a:r>
            <a:r>
              <a:rPr lang="en-US" sz="1100" b="0" i="0" dirty="0">
                <a:solidFill>
                  <a:srgbClr val="FFFFFF"/>
                </a:solidFill>
                <a:effectLst/>
                <a:latin typeface="Montserrat" panose="00000500000000000000" pitchFamily="2" charset="0"/>
              </a:rPr>
              <a:t> = j</a:t>
            </a:r>
          </a:p>
          <a:p>
            <a:pPr marL="0" lvl="0" indent="0" algn="l" rtl="0">
              <a:spcBef>
                <a:spcPts val="0"/>
              </a:spcBef>
              <a:spcAft>
                <a:spcPts val="0"/>
              </a:spcAft>
              <a:buNone/>
            </a:pPr>
            <a:r>
              <a:rPr lang="en-US" sz="1100" b="0" i="0" dirty="0">
                <a:solidFill>
                  <a:srgbClr val="2E95D3"/>
                </a:solidFill>
                <a:effectLst/>
                <a:latin typeface="Montserrat" panose="00000500000000000000" pitchFamily="2" charset="0"/>
              </a:rPr>
              <a:t>if</a:t>
            </a:r>
            <a:r>
              <a:rPr lang="en-US" sz="1100" b="0" i="0" dirty="0">
                <a:solidFill>
                  <a:srgbClr val="FFFFFF"/>
                </a:solidFill>
                <a:effectLst/>
                <a:latin typeface="Montserrat" panose="00000500000000000000" pitchFamily="2" charset="0"/>
              </a:rPr>
              <a:t> </a:t>
            </a:r>
            <a:r>
              <a:rPr lang="en-US" sz="1100" b="0" i="0" dirty="0" err="1">
                <a:solidFill>
                  <a:srgbClr val="FFFFFF"/>
                </a:solidFill>
                <a:effectLst/>
                <a:latin typeface="Montserrat" panose="00000500000000000000" pitchFamily="2" charset="0"/>
              </a:rPr>
              <a:t>nextVertex</a:t>
            </a:r>
            <a:r>
              <a:rPr lang="en-US" sz="1100" b="0" i="0" dirty="0">
                <a:solidFill>
                  <a:srgbClr val="FFFFFF"/>
                </a:solidFill>
                <a:effectLst/>
                <a:latin typeface="Montserrat" panose="00000500000000000000" pitchFamily="2" charset="0"/>
              </a:rPr>
              <a:t> </a:t>
            </a:r>
            <a:r>
              <a:rPr lang="en-US" sz="1100" b="0" i="0" dirty="0">
                <a:solidFill>
                  <a:srgbClr val="2E95D3"/>
                </a:solidFill>
                <a:effectLst/>
                <a:latin typeface="Montserrat" panose="00000500000000000000" pitchFamily="2" charset="0"/>
              </a:rPr>
              <a:t>is</a:t>
            </a:r>
            <a:r>
              <a:rPr lang="en-US" sz="1100" b="0" i="0" dirty="0">
                <a:solidFill>
                  <a:srgbClr val="FFFFFF"/>
                </a:solidFill>
                <a:effectLst/>
                <a:latin typeface="Montserrat" panose="00000500000000000000" pitchFamily="2" charset="0"/>
              </a:rPr>
              <a:t> greater than </a:t>
            </a:r>
            <a:r>
              <a:rPr lang="en-US" sz="1100" b="0" i="0" dirty="0">
                <a:solidFill>
                  <a:srgbClr val="2E95D3"/>
                </a:solidFill>
                <a:effectLst/>
                <a:latin typeface="Montserrat" panose="00000500000000000000" pitchFamily="2" charset="0"/>
              </a:rPr>
              <a:t>or</a:t>
            </a:r>
            <a:r>
              <a:rPr lang="en-US" sz="1100" b="0" i="0" dirty="0">
                <a:solidFill>
                  <a:srgbClr val="FFFFFF"/>
                </a:solidFill>
                <a:effectLst/>
                <a:latin typeface="Montserrat" panose="00000500000000000000" pitchFamily="2" charset="0"/>
              </a:rPr>
              <a:t> equal to </a:t>
            </a:r>
            <a:r>
              <a:rPr lang="en-US" sz="1100" b="0" i="0" dirty="0">
                <a:solidFill>
                  <a:srgbClr val="DF3079"/>
                </a:solidFill>
                <a:effectLst/>
                <a:latin typeface="Montserrat" panose="00000500000000000000" pitchFamily="2" charset="0"/>
              </a:rPr>
              <a:t>0</a:t>
            </a:r>
            <a:r>
              <a:rPr lang="en-US" sz="1100" b="0" i="0" dirty="0">
                <a:solidFill>
                  <a:srgbClr val="FFFFFF"/>
                </a:solidFill>
                <a:effectLst/>
                <a:latin typeface="Montserrat" panose="00000500000000000000" pitchFamily="2" charset="0"/>
              </a:rPr>
              <a:t>:</a:t>
            </a:r>
            <a:endParaRPr lang="en-US" sz="1100" dirty="0">
              <a:solidFill>
                <a:srgbClr val="FFFFFF"/>
              </a:solidFill>
              <a:latin typeface="Montserrat" panose="00000500000000000000" pitchFamily="2" charset="0"/>
            </a:endParaRPr>
          </a:p>
          <a:p>
            <a:pPr marL="0" lvl="0" indent="0" algn="l" rtl="0">
              <a:spcBef>
                <a:spcPts val="0"/>
              </a:spcBef>
              <a:spcAft>
                <a:spcPts val="0"/>
              </a:spcAft>
              <a:buNone/>
            </a:pPr>
            <a:r>
              <a:rPr lang="en-US" sz="1100" b="0" i="0" dirty="0">
                <a:solidFill>
                  <a:srgbClr val="FFFFFF"/>
                </a:solidFill>
                <a:effectLst/>
                <a:latin typeface="Montserrat" panose="00000500000000000000" pitchFamily="2" charset="0"/>
              </a:rPr>
              <a:t>	</a:t>
            </a:r>
            <a:r>
              <a:rPr lang="en-US" sz="1100" b="0" i="0" dirty="0" err="1">
                <a:solidFill>
                  <a:srgbClr val="FFFFFF"/>
                </a:solidFill>
                <a:effectLst/>
                <a:latin typeface="Montserrat" panose="00000500000000000000" pitchFamily="2" charset="0"/>
              </a:rPr>
              <a:t>visited.push</a:t>
            </a:r>
            <a:r>
              <a:rPr lang="en-US" sz="1100" b="0" i="0" dirty="0">
                <a:solidFill>
                  <a:srgbClr val="FFFFFF"/>
                </a:solidFill>
                <a:effectLst/>
                <a:latin typeface="Montserrat" panose="00000500000000000000" pitchFamily="2" charset="0"/>
              </a:rPr>
              <a:t>(</a:t>
            </a:r>
            <a:r>
              <a:rPr lang="en-US" sz="1100" b="0" i="0" dirty="0" err="1">
                <a:solidFill>
                  <a:srgbClr val="FFFFFF"/>
                </a:solidFill>
                <a:effectLst/>
                <a:latin typeface="Montserrat" panose="00000500000000000000" pitchFamily="2" charset="0"/>
              </a:rPr>
              <a:t>nextVertex</a:t>
            </a:r>
            <a:r>
              <a:rPr lang="en-US" sz="1100" b="0" i="0" dirty="0">
                <a:solidFill>
                  <a:srgbClr val="FFFFFF"/>
                </a:solidFill>
                <a:effectLst/>
                <a:latin typeface="Montserrat" panose="00000500000000000000" pitchFamily="2" charset="0"/>
              </a:rPr>
              <a:t>)</a:t>
            </a:r>
          </a:p>
          <a:p>
            <a:pPr marL="0" lvl="0" indent="0" algn="l" rtl="0">
              <a:spcBef>
                <a:spcPts val="0"/>
              </a:spcBef>
              <a:spcAft>
                <a:spcPts val="0"/>
              </a:spcAft>
              <a:buNone/>
            </a:pPr>
            <a:r>
              <a:rPr lang="en-US" sz="1100" dirty="0">
                <a:solidFill>
                  <a:srgbClr val="FFFFFF"/>
                </a:solidFill>
                <a:latin typeface="Montserrat" panose="00000500000000000000" pitchFamily="2" charset="0"/>
              </a:rPr>
              <a:t>	</a:t>
            </a:r>
            <a:r>
              <a:rPr lang="en-US" sz="1100" b="0" i="0" dirty="0" err="1">
                <a:solidFill>
                  <a:srgbClr val="FFFFFF"/>
                </a:solidFill>
                <a:effectLst/>
                <a:latin typeface="Montserrat" panose="00000500000000000000" pitchFamily="2" charset="0"/>
              </a:rPr>
              <a:t>visited.push</a:t>
            </a:r>
            <a:r>
              <a:rPr lang="en-US" sz="1100" b="0" i="0" dirty="0">
                <a:solidFill>
                  <a:srgbClr val="FFFFFF"/>
                </a:solidFill>
                <a:effectLst/>
                <a:latin typeface="Montserrat" panose="00000500000000000000" pitchFamily="2" charset="0"/>
              </a:rPr>
              <a:t>(</a:t>
            </a:r>
            <a:r>
              <a:rPr lang="en-US" sz="1100" b="0" i="0" dirty="0" err="1">
                <a:solidFill>
                  <a:srgbClr val="FFFFFF"/>
                </a:solidFill>
                <a:effectLst/>
                <a:latin typeface="Montserrat" panose="00000500000000000000" pitchFamily="2" charset="0"/>
              </a:rPr>
              <a:t>verTextDepot</a:t>
            </a:r>
            <a:r>
              <a:rPr lang="en-US" sz="1100" b="0" i="0" dirty="0">
                <a:solidFill>
                  <a:srgbClr val="FFFFFF"/>
                </a:solidFill>
                <a:effectLst/>
                <a:latin typeface="Montserrat" panose="00000500000000000000" pitchFamily="2" charset="0"/>
              </a:rPr>
              <a:t>)</a:t>
            </a:r>
            <a:endParaRPr lang="en-US" sz="1100" dirty="0">
              <a:solidFill>
                <a:srgbClr val="FFFFFF"/>
              </a:solidFill>
              <a:latin typeface="Montserrat" panose="00000500000000000000" pitchFamily="2" charset="0"/>
            </a:endParaRPr>
          </a:p>
          <a:p>
            <a:pPr marL="0" lvl="0" indent="0" algn="l" rtl="0">
              <a:spcBef>
                <a:spcPts val="0"/>
              </a:spcBef>
              <a:spcAft>
                <a:spcPts val="0"/>
              </a:spcAft>
              <a:buNone/>
            </a:pPr>
            <a:r>
              <a:rPr lang="en-US" sz="1100" b="0" i="0" dirty="0">
                <a:solidFill>
                  <a:srgbClr val="FFFFFF"/>
                </a:solidFill>
                <a:effectLst/>
                <a:latin typeface="Montserrat" panose="00000500000000000000" pitchFamily="2" charset="0"/>
              </a:rPr>
              <a:t>	</a:t>
            </a:r>
            <a:r>
              <a:rPr lang="en-US" sz="1100" b="0" i="0" dirty="0" err="1">
                <a:solidFill>
                  <a:srgbClr val="FFFFFF"/>
                </a:solidFill>
                <a:effectLst/>
                <a:latin typeface="Montserrat" panose="00000500000000000000" pitchFamily="2" charset="0"/>
              </a:rPr>
              <a:t>solusiTSPGreedy</a:t>
            </a:r>
            <a:r>
              <a:rPr lang="en-US" sz="1100" b="0" i="0" dirty="0">
                <a:solidFill>
                  <a:srgbClr val="FFFFFF"/>
                </a:solidFill>
                <a:effectLst/>
                <a:latin typeface="Montserrat" panose="00000500000000000000" pitchFamily="2" charset="0"/>
              </a:rPr>
              <a:t> = visited</a:t>
            </a:r>
          </a:p>
          <a:p>
            <a:pPr marL="0" lvl="0" indent="0" algn="l" rtl="0">
              <a:spcBef>
                <a:spcPts val="0"/>
              </a:spcBef>
              <a:spcAft>
                <a:spcPts val="0"/>
              </a:spcAft>
              <a:buNone/>
            </a:pPr>
            <a:r>
              <a:rPr lang="en-US" sz="1100" b="0" i="0" dirty="0">
                <a:solidFill>
                  <a:srgbClr val="2E95D3"/>
                </a:solidFill>
                <a:effectLst/>
                <a:latin typeface="Montserrat" panose="00000500000000000000" pitchFamily="2" charset="0"/>
              </a:rPr>
              <a:t>return</a:t>
            </a:r>
            <a:r>
              <a:rPr lang="en-US" sz="1100" b="0" i="0" dirty="0">
                <a:solidFill>
                  <a:srgbClr val="FFFFFF"/>
                </a:solidFill>
                <a:effectLst/>
                <a:latin typeface="Montserrat" panose="00000500000000000000" pitchFamily="2" charset="0"/>
              </a:rPr>
              <a:t> </a:t>
            </a:r>
            <a:r>
              <a:rPr lang="en-US" sz="1100" b="0" i="0" dirty="0" err="1">
                <a:solidFill>
                  <a:srgbClr val="FFFFFF"/>
                </a:solidFill>
                <a:effectLst/>
                <a:latin typeface="Montserrat" panose="00000500000000000000" pitchFamily="2" charset="0"/>
              </a:rPr>
              <a:t>solusiTSPGreedy</a:t>
            </a:r>
            <a:endParaRPr sz="1000" dirty="0">
              <a:latin typeface="Montserrat" panose="00000500000000000000" pitchFamily="2" charset="0"/>
            </a:endParaRPr>
          </a:p>
        </p:txBody>
      </p:sp>
      <p:grpSp>
        <p:nvGrpSpPr>
          <p:cNvPr id="1371" name="Google Shape;1371;p39"/>
          <p:cNvGrpSpPr/>
          <p:nvPr/>
        </p:nvGrpSpPr>
        <p:grpSpPr>
          <a:xfrm>
            <a:off x="8219800" y="2094550"/>
            <a:ext cx="76825" cy="76800"/>
            <a:chOff x="3104875" y="1099400"/>
            <a:chExt cx="76825" cy="76800"/>
          </a:xfrm>
        </p:grpSpPr>
        <p:sp>
          <p:nvSpPr>
            <p:cNvPr id="1372" name="Google Shape;1372;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39"/>
          <p:cNvGrpSpPr/>
          <p:nvPr/>
        </p:nvGrpSpPr>
        <p:grpSpPr>
          <a:xfrm rot="1891135">
            <a:off x="3850828" y="4312543"/>
            <a:ext cx="76828" cy="76803"/>
            <a:chOff x="3104875" y="1099400"/>
            <a:chExt cx="76825" cy="76800"/>
          </a:xfrm>
        </p:grpSpPr>
        <p:sp>
          <p:nvSpPr>
            <p:cNvPr id="1375" name="Google Shape;1375;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80" name="Google Shape;1380;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Tree>
    <p:extLst>
      <p:ext uri="{BB962C8B-B14F-4D97-AF65-F5344CB8AC3E}">
        <p14:creationId xmlns:p14="http://schemas.microsoft.com/office/powerpoint/2010/main" val="24346464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5"/>
        <p:cNvGrpSpPr/>
        <p:nvPr/>
      </p:nvGrpSpPr>
      <p:grpSpPr>
        <a:xfrm>
          <a:off x="0" y="0"/>
          <a:ext cx="0" cy="0"/>
          <a:chOff x="0" y="0"/>
          <a:chExt cx="0" cy="0"/>
        </a:xfrm>
      </p:grpSpPr>
      <p:pic>
        <p:nvPicPr>
          <p:cNvPr id="1406" name="Google Shape;1406;p41"/>
          <p:cNvPicPr preferRelativeResize="0"/>
          <p:nvPr/>
        </p:nvPicPr>
        <p:blipFill rotWithShape="1">
          <a:blip r:embed="rId3">
            <a:alphaModFix/>
          </a:blip>
          <a:srcRect l="26806" t="7660" r="25401" b="5390"/>
          <a:stretch/>
        </p:blipFill>
        <p:spPr>
          <a:xfrm>
            <a:off x="7219350" y="2823400"/>
            <a:ext cx="1739952" cy="1780604"/>
          </a:xfrm>
          <a:prstGeom prst="rect">
            <a:avLst/>
          </a:prstGeom>
          <a:noFill/>
          <a:ln>
            <a:noFill/>
          </a:ln>
        </p:spPr>
      </p:pic>
      <p:pic>
        <p:nvPicPr>
          <p:cNvPr id="1407" name="Google Shape;1407;p41"/>
          <p:cNvPicPr preferRelativeResize="0"/>
          <p:nvPr/>
        </p:nvPicPr>
        <p:blipFill rotWithShape="1">
          <a:blip r:embed="rId4">
            <a:alphaModFix/>
          </a:blip>
          <a:srcRect l="18647" t="7960" r="8852" b="8336"/>
          <a:stretch/>
        </p:blipFill>
        <p:spPr>
          <a:xfrm rot="-1152297">
            <a:off x="7181325" y="246575"/>
            <a:ext cx="1647827" cy="1070150"/>
          </a:xfrm>
          <a:prstGeom prst="rect">
            <a:avLst/>
          </a:prstGeom>
          <a:noFill/>
          <a:ln>
            <a:noFill/>
          </a:ln>
        </p:spPr>
      </p:pic>
      <p:pic>
        <p:nvPicPr>
          <p:cNvPr id="1408" name="Google Shape;1408;p41"/>
          <p:cNvPicPr preferRelativeResize="0"/>
          <p:nvPr/>
        </p:nvPicPr>
        <p:blipFill rotWithShape="1">
          <a:blip r:embed="rId5">
            <a:alphaModFix/>
          </a:blip>
          <a:srcRect l="15236" r="10474"/>
          <a:stretch/>
        </p:blipFill>
        <p:spPr>
          <a:xfrm rot="1220421">
            <a:off x="408399" y="3540122"/>
            <a:ext cx="1552575" cy="1390851"/>
          </a:xfrm>
          <a:prstGeom prst="rect">
            <a:avLst/>
          </a:prstGeom>
          <a:noFill/>
          <a:ln>
            <a:noFill/>
          </a:ln>
        </p:spPr>
      </p:pic>
      <p:pic>
        <p:nvPicPr>
          <p:cNvPr id="1409" name="Google Shape;1409;p41"/>
          <p:cNvPicPr preferRelativeResize="0"/>
          <p:nvPr/>
        </p:nvPicPr>
        <p:blipFill rotWithShape="1">
          <a:blip r:embed="rId6">
            <a:alphaModFix/>
          </a:blip>
          <a:srcRect l="22009" r="18455"/>
          <a:stretch/>
        </p:blipFill>
        <p:spPr>
          <a:xfrm rot="3321565">
            <a:off x="7376838" y="2871512"/>
            <a:ext cx="652200" cy="616227"/>
          </a:xfrm>
          <a:prstGeom prst="rect">
            <a:avLst/>
          </a:prstGeom>
          <a:noFill/>
          <a:ln>
            <a:noFill/>
          </a:ln>
        </p:spPr>
      </p:pic>
      <p:grpSp>
        <p:nvGrpSpPr>
          <p:cNvPr id="1410" name="Google Shape;1410;p41"/>
          <p:cNvGrpSpPr/>
          <p:nvPr/>
        </p:nvGrpSpPr>
        <p:grpSpPr>
          <a:xfrm>
            <a:off x="1241825" y="3080475"/>
            <a:ext cx="76825" cy="76800"/>
            <a:chOff x="3104875" y="1099400"/>
            <a:chExt cx="76825" cy="76800"/>
          </a:xfrm>
        </p:grpSpPr>
        <p:sp>
          <p:nvSpPr>
            <p:cNvPr id="1411" name="Google Shape;1411;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41"/>
          <p:cNvGrpSpPr/>
          <p:nvPr/>
        </p:nvGrpSpPr>
        <p:grpSpPr>
          <a:xfrm>
            <a:off x="4870450" y="743250"/>
            <a:ext cx="76825" cy="76800"/>
            <a:chOff x="3104875" y="1099400"/>
            <a:chExt cx="76825" cy="76800"/>
          </a:xfrm>
        </p:grpSpPr>
        <p:sp>
          <p:nvSpPr>
            <p:cNvPr id="1414" name="Google Shape;1414;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41"/>
          <p:cNvGrpSpPr/>
          <p:nvPr/>
        </p:nvGrpSpPr>
        <p:grpSpPr>
          <a:xfrm>
            <a:off x="8200950" y="2377875"/>
            <a:ext cx="76825" cy="76800"/>
            <a:chOff x="3104875" y="1099400"/>
            <a:chExt cx="76825" cy="76800"/>
          </a:xfrm>
        </p:grpSpPr>
        <p:sp>
          <p:nvSpPr>
            <p:cNvPr id="1417" name="Google Shape;1417;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 name="Google Shape;1419;p41"/>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TERIMAKASIH</a:t>
            </a:r>
            <a:endParaRPr sz="6000" dirty="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TotalTime>
  <Words>344</Words>
  <Application>Microsoft Office PowerPoint</Application>
  <PresentationFormat>On-screen Show (16:9)</PresentationFormat>
  <Paragraphs>41</Paragraphs>
  <Slides>6</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Montserrat</vt:lpstr>
      <vt:lpstr>Bebas Neue</vt:lpstr>
      <vt:lpstr>Nunito Light</vt:lpstr>
      <vt:lpstr>Montserrat Black</vt:lpstr>
      <vt:lpstr>Arial</vt:lpstr>
      <vt:lpstr>Artificial Intelligence (AI) Technology Consulting by Slidesgo</vt:lpstr>
      <vt:lpstr>Travelling Salesman  Problem  (Algoritma Greedy)</vt:lpstr>
      <vt:lpstr>Dasar Teori</vt:lpstr>
      <vt:lpstr>Desain Algoritma</vt:lpstr>
      <vt:lpstr>Struktur Data TSP Greedy</vt:lpstr>
      <vt:lpstr>Pseudocode</vt:lpstr>
      <vt:lpstr>TERIMAKASIH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Travelling Salesman  Problem  (Algoritma Greedy)</dc:title>
  <cp:lastModifiedBy>My ASUS</cp:lastModifiedBy>
  <cp:revision>7</cp:revision>
  <dcterms:modified xsi:type="dcterms:W3CDTF">2023-06-19T00:29:02Z</dcterms:modified>
</cp:coreProperties>
</file>